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1"/>
  </p:notesMasterIdLst>
  <p:handoutMasterIdLst>
    <p:handoutMasterId r:id="rId42"/>
  </p:handoutMasterIdLst>
  <p:sldIdLst>
    <p:sldId id="256" r:id="rId5"/>
    <p:sldId id="521" r:id="rId6"/>
    <p:sldId id="258" r:id="rId7"/>
    <p:sldId id="474" r:id="rId8"/>
    <p:sldId id="461" r:id="rId9"/>
    <p:sldId id="490" r:id="rId10"/>
    <p:sldId id="491" r:id="rId11"/>
    <p:sldId id="492" r:id="rId12"/>
    <p:sldId id="493" r:id="rId13"/>
    <p:sldId id="494" r:id="rId14"/>
    <p:sldId id="495" r:id="rId15"/>
    <p:sldId id="496" r:id="rId16"/>
    <p:sldId id="497" r:id="rId17"/>
    <p:sldId id="498" r:id="rId18"/>
    <p:sldId id="499" r:id="rId19"/>
    <p:sldId id="500" r:id="rId20"/>
    <p:sldId id="501" r:id="rId21"/>
    <p:sldId id="502" r:id="rId22"/>
    <p:sldId id="503" r:id="rId23"/>
    <p:sldId id="504" r:id="rId24"/>
    <p:sldId id="505" r:id="rId25"/>
    <p:sldId id="506" r:id="rId26"/>
    <p:sldId id="507" r:id="rId27"/>
    <p:sldId id="509" r:id="rId28"/>
    <p:sldId id="510" r:id="rId29"/>
    <p:sldId id="511" r:id="rId30"/>
    <p:sldId id="512" r:id="rId31"/>
    <p:sldId id="513" r:id="rId32"/>
    <p:sldId id="514" r:id="rId33"/>
    <p:sldId id="515" r:id="rId34"/>
    <p:sldId id="516" r:id="rId35"/>
    <p:sldId id="517" r:id="rId36"/>
    <p:sldId id="518" r:id="rId37"/>
    <p:sldId id="519" r:id="rId38"/>
    <p:sldId id="489" r:id="rId39"/>
    <p:sldId id="520" r:id="rId40"/>
  </p:sldIdLst>
  <p:sldSz cx="9144000" cy="6858000" type="screen4x3"/>
  <p:notesSz cx="9928225" cy="6797675"/>
  <p:custDataLst>
    <p:tags r:id="rId4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FD03B"/>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853" autoAdjust="0"/>
    <p:restoredTop sz="94646" autoAdjust="0"/>
  </p:normalViewPr>
  <p:slideViewPr>
    <p:cSldViewPr>
      <p:cViewPr varScale="1">
        <p:scale>
          <a:sx n="56" d="100"/>
          <a:sy n="56" d="100"/>
        </p:scale>
        <p:origin x="72" y="64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Tally Chart of Road Usage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679473576441242"/>
          <c:y val="0.17171296296296296"/>
          <c:w val="0.86720053610319991"/>
          <c:h val="0.58162766112569264"/>
        </c:manualLayout>
      </c:layout>
      <c:barChart>
        <c:barDir val="col"/>
        <c:grouping val="clustered"/>
        <c:varyColors val="0"/>
        <c:ser>
          <c:idx val="0"/>
          <c:order val="0"/>
          <c:tx>
            <c:strRef>
              <c:f>Sheet1!$A$2</c:f>
              <c:strCache>
                <c:ptCount val="1"/>
                <c:pt idx="0">
                  <c:v>13 00 – 13 59</c:v>
                </c:pt>
              </c:strCache>
            </c:strRef>
          </c:tx>
          <c:spPr>
            <a:solidFill>
              <a:schemeClr val="accent1"/>
            </a:solidFill>
            <a:ln>
              <a:noFill/>
            </a:ln>
            <a:effectLst/>
          </c:spPr>
          <c:invertIfNegative val="0"/>
          <c:cat>
            <c:strRef>
              <c:f>Sheet1!$B$1:$F$1</c:f>
              <c:strCache>
                <c:ptCount val="5"/>
                <c:pt idx="0">
                  <c:v>Car</c:v>
                </c:pt>
                <c:pt idx="1">
                  <c:v>Lorry</c:v>
                </c:pt>
                <c:pt idx="2">
                  <c:v>Van</c:v>
                </c:pt>
                <c:pt idx="3">
                  <c:v>Bicycle</c:v>
                </c:pt>
                <c:pt idx="4">
                  <c:v>Person Walking By</c:v>
                </c:pt>
              </c:strCache>
            </c:strRef>
          </c:cat>
          <c:val>
            <c:numRef>
              <c:f>Sheet1!$B$2:$F$2</c:f>
              <c:numCache>
                <c:formatCode>General</c:formatCode>
                <c:ptCount val="5"/>
                <c:pt idx="0">
                  <c:v>10</c:v>
                </c:pt>
                <c:pt idx="1">
                  <c:v>15</c:v>
                </c:pt>
                <c:pt idx="2">
                  <c:v>3</c:v>
                </c:pt>
                <c:pt idx="3">
                  <c:v>8</c:v>
                </c:pt>
                <c:pt idx="4">
                  <c:v>20</c:v>
                </c:pt>
              </c:numCache>
            </c:numRef>
          </c:val>
        </c:ser>
        <c:ser>
          <c:idx val="1"/>
          <c:order val="1"/>
          <c:tx>
            <c:strRef>
              <c:f>Sheet1!$A$3</c:f>
              <c:strCache>
                <c:ptCount val="1"/>
                <c:pt idx="0">
                  <c:v>14 00 – 14 59</c:v>
                </c:pt>
              </c:strCache>
            </c:strRef>
          </c:tx>
          <c:spPr>
            <a:solidFill>
              <a:schemeClr val="accent2"/>
            </a:solidFill>
            <a:ln>
              <a:noFill/>
            </a:ln>
            <a:effectLst/>
          </c:spPr>
          <c:invertIfNegative val="0"/>
          <c:cat>
            <c:strRef>
              <c:f>Sheet1!$B$1:$F$1</c:f>
              <c:strCache>
                <c:ptCount val="5"/>
                <c:pt idx="0">
                  <c:v>Car</c:v>
                </c:pt>
                <c:pt idx="1">
                  <c:v>Lorry</c:v>
                </c:pt>
                <c:pt idx="2">
                  <c:v>Van</c:v>
                </c:pt>
                <c:pt idx="3">
                  <c:v>Bicycle</c:v>
                </c:pt>
                <c:pt idx="4">
                  <c:v>Person Walking By</c:v>
                </c:pt>
              </c:strCache>
            </c:strRef>
          </c:cat>
          <c:val>
            <c:numRef>
              <c:f>Sheet1!$B$3:$F$3</c:f>
              <c:numCache>
                <c:formatCode>General</c:formatCode>
                <c:ptCount val="5"/>
                <c:pt idx="0">
                  <c:v>15</c:v>
                </c:pt>
                <c:pt idx="1">
                  <c:v>20</c:v>
                </c:pt>
                <c:pt idx="2">
                  <c:v>10</c:v>
                </c:pt>
                <c:pt idx="3">
                  <c:v>5</c:v>
                </c:pt>
                <c:pt idx="4">
                  <c:v>15</c:v>
                </c:pt>
              </c:numCache>
            </c:numRef>
          </c:val>
        </c:ser>
        <c:ser>
          <c:idx val="2"/>
          <c:order val="2"/>
          <c:tx>
            <c:strRef>
              <c:f>Sheet1!$A$4</c:f>
              <c:strCache>
                <c:ptCount val="1"/>
                <c:pt idx="0">
                  <c:v>15 00 – 15 59</c:v>
                </c:pt>
              </c:strCache>
            </c:strRef>
          </c:tx>
          <c:spPr>
            <a:solidFill>
              <a:schemeClr val="accent3"/>
            </a:solidFill>
            <a:ln>
              <a:noFill/>
            </a:ln>
            <a:effectLst/>
          </c:spPr>
          <c:invertIfNegative val="0"/>
          <c:cat>
            <c:strRef>
              <c:f>Sheet1!$B$1:$F$1</c:f>
              <c:strCache>
                <c:ptCount val="5"/>
                <c:pt idx="0">
                  <c:v>Car</c:v>
                </c:pt>
                <c:pt idx="1">
                  <c:v>Lorry</c:v>
                </c:pt>
                <c:pt idx="2">
                  <c:v>Van</c:v>
                </c:pt>
                <c:pt idx="3">
                  <c:v>Bicycle</c:v>
                </c:pt>
                <c:pt idx="4">
                  <c:v>Person Walking By</c:v>
                </c:pt>
              </c:strCache>
            </c:strRef>
          </c:cat>
          <c:val>
            <c:numRef>
              <c:f>Sheet1!$B$4:$F$4</c:f>
              <c:numCache>
                <c:formatCode>General</c:formatCode>
                <c:ptCount val="5"/>
                <c:pt idx="0">
                  <c:v>20</c:v>
                </c:pt>
                <c:pt idx="1">
                  <c:v>15</c:v>
                </c:pt>
                <c:pt idx="2">
                  <c:v>15</c:v>
                </c:pt>
                <c:pt idx="3">
                  <c:v>5</c:v>
                </c:pt>
                <c:pt idx="4">
                  <c:v>15</c:v>
                </c:pt>
              </c:numCache>
            </c:numRef>
          </c:val>
        </c:ser>
        <c:ser>
          <c:idx val="3"/>
          <c:order val="3"/>
          <c:tx>
            <c:strRef>
              <c:f>Sheet1!$A$5</c:f>
              <c:strCache>
                <c:ptCount val="1"/>
                <c:pt idx="0">
                  <c:v>16 00 – 16 59</c:v>
                </c:pt>
              </c:strCache>
            </c:strRef>
          </c:tx>
          <c:spPr>
            <a:solidFill>
              <a:schemeClr val="accent4"/>
            </a:solidFill>
            <a:ln>
              <a:noFill/>
            </a:ln>
            <a:effectLst/>
          </c:spPr>
          <c:invertIfNegative val="0"/>
          <c:cat>
            <c:strRef>
              <c:f>Sheet1!$B$1:$F$1</c:f>
              <c:strCache>
                <c:ptCount val="5"/>
                <c:pt idx="0">
                  <c:v>Car</c:v>
                </c:pt>
                <c:pt idx="1">
                  <c:v>Lorry</c:v>
                </c:pt>
                <c:pt idx="2">
                  <c:v>Van</c:v>
                </c:pt>
                <c:pt idx="3">
                  <c:v>Bicycle</c:v>
                </c:pt>
                <c:pt idx="4">
                  <c:v>Person Walking By</c:v>
                </c:pt>
              </c:strCache>
            </c:strRef>
          </c:cat>
          <c:val>
            <c:numRef>
              <c:f>Sheet1!$B$5:$F$5</c:f>
              <c:numCache>
                <c:formatCode>General</c:formatCode>
                <c:ptCount val="5"/>
                <c:pt idx="0">
                  <c:v>25</c:v>
                </c:pt>
                <c:pt idx="1">
                  <c:v>15</c:v>
                </c:pt>
                <c:pt idx="2">
                  <c:v>12</c:v>
                </c:pt>
                <c:pt idx="3">
                  <c:v>15</c:v>
                </c:pt>
                <c:pt idx="4">
                  <c:v>13</c:v>
                </c:pt>
              </c:numCache>
            </c:numRef>
          </c:val>
        </c:ser>
        <c:ser>
          <c:idx val="4"/>
          <c:order val="4"/>
          <c:tx>
            <c:strRef>
              <c:f>Sheet1!$A$6</c:f>
              <c:strCache>
                <c:ptCount val="1"/>
                <c:pt idx="0">
                  <c:v>17 00 – 17 59</c:v>
                </c:pt>
              </c:strCache>
            </c:strRef>
          </c:tx>
          <c:spPr>
            <a:solidFill>
              <a:schemeClr val="accent5"/>
            </a:solidFill>
            <a:ln>
              <a:noFill/>
            </a:ln>
            <a:effectLst/>
          </c:spPr>
          <c:invertIfNegative val="0"/>
          <c:cat>
            <c:strRef>
              <c:f>Sheet1!$B$1:$F$1</c:f>
              <c:strCache>
                <c:ptCount val="5"/>
                <c:pt idx="0">
                  <c:v>Car</c:v>
                </c:pt>
                <c:pt idx="1">
                  <c:v>Lorry</c:v>
                </c:pt>
                <c:pt idx="2">
                  <c:v>Van</c:v>
                </c:pt>
                <c:pt idx="3">
                  <c:v>Bicycle</c:v>
                </c:pt>
                <c:pt idx="4">
                  <c:v>Person Walking By</c:v>
                </c:pt>
              </c:strCache>
            </c:strRef>
          </c:cat>
          <c:val>
            <c:numRef>
              <c:f>Sheet1!$B$6:$F$6</c:f>
              <c:numCache>
                <c:formatCode>General</c:formatCode>
                <c:ptCount val="5"/>
                <c:pt idx="0">
                  <c:v>33</c:v>
                </c:pt>
                <c:pt idx="1">
                  <c:v>10</c:v>
                </c:pt>
                <c:pt idx="2">
                  <c:v>8</c:v>
                </c:pt>
                <c:pt idx="3">
                  <c:v>15</c:v>
                </c:pt>
                <c:pt idx="4">
                  <c:v>33</c:v>
                </c:pt>
              </c:numCache>
            </c:numRef>
          </c:val>
        </c:ser>
        <c:dLbls>
          <c:showLegendKey val="0"/>
          <c:showVal val="0"/>
          <c:showCatName val="0"/>
          <c:showSerName val="0"/>
          <c:showPercent val="0"/>
          <c:showBubbleSize val="0"/>
        </c:dLbls>
        <c:gapWidth val="219"/>
        <c:overlap val="-27"/>
        <c:axId val="-1155938736"/>
        <c:axId val="-1155948528"/>
      </c:barChart>
      <c:catAx>
        <c:axId val="-115593873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Type of traffic</a:t>
                </a:r>
              </a:p>
            </c:rich>
          </c:tx>
          <c:layout>
            <c:manualLayout>
              <c:xMode val="edge"/>
              <c:yMode val="edge"/>
              <c:x val="0.40242214404050558"/>
              <c:y val="0.8699992709244678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55948528"/>
        <c:crosses val="autoZero"/>
        <c:auto val="1"/>
        <c:lblAlgn val="ctr"/>
        <c:lblOffset val="100"/>
        <c:noMultiLvlLbl val="0"/>
      </c:catAx>
      <c:valAx>
        <c:axId val="-1155948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Number passing the shop</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55938736"/>
        <c:crosses val="autoZero"/>
        <c:crossBetween val="between"/>
      </c:valAx>
      <c:spPr>
        <a:noFill/>
        <a:ln>
          <a:noFill/>
        </a:ln>
        <a:effectLst/>
      </c:spPr>
    </c:plotArea>
    <c:legend>
      <c:legendPos val="b"/>
      <c:layout>
        <c:manualLayout>
          <c:xMode val="edge"/>
          <c:yMode val="edge"/>
          <c:x val="0.33888888888888891"/>
          <c:y val="0.1672448235637212"/>
          <c:w val="0.48605859879044072"/>
          <c:h val="0.2031255468066491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r>
              <a:rPr lang="en-GB" dirty="0" smtClean="0"/>
              <a:t>%</a:t>
            </a:r>
            <a:r>
              <a:rPr lang="en-GB" baseline="0" dirty="0" smtClean="0"/>
              <a:t> </a:t>
            </a:r>
            <a:r>
              <a:rPr lang="en-GB" dirty="0" err="1" smtClean="0"/>
              <a:t>iGCSE</a:t>
            </a:r>
            <a:r>
              <a:rPr lang="en-GB" dirty="0" smtClean="0"/>
              <a:t>  </a:t>
            </a:r>
            <a:r>
              <a:rPr lang="en-GB" dirty="0"/>
              <a:t>Fail Rate</a:t>
            </a:r>
          </a:p>
        </c:rich>
      </c:tx>
      <c:layout>
        <c:manualLayout>
          <c:xMode val="edge"/>
          <c:yMode val="edge"/>
          <c:x val="2.8223164405628092E-2"/>
          <c:y val="3.3934531410005186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65000"/>
                  <a:lumOff val="35000"/>
                </a:schemeClr>
              </a:solidFill>
              <a:latin typeface="+mn-lt"/>
              <a:ea typeface="+mn-ea"/>
              <a:cs typeface="+mn-cs"/>
            </a:defRPr>
          </a:pPr>
          <a:endParaRPr lang="en-US"/>
        </a:p>
      </c:txPr>
    </c:title>
    <c:autoTitleDeleted val="0"/>
    <c:plotArea>
      <c:layout>
        <c:manualLayout>
          <c:layoutTarget val="inner"/>
          <c:xMode val="edge"/>
          <c:yMode val="edge"/>
          <c:x val="2.8868059377715409E-2"/>
          <c:y val="0.18330470359928697"/>
          <c:w val="0.60251151043586704"/>
          <c:h val="0.72835307652435555"/>
        </c:manualLayout>
      </c:layout>
      <c:pieChart>
        <c:varyColors val="1"/>
        <c:ser>
          <c:idx val="0"/>
          <c:order val="0"/>
          <c:dPt>
            <c:idx val="0"/>
            <c:bubble3D val="0"/>
            <c:spPr>
              <a:solidFill>
                <a:schemeClr val="accent1"/>
              </a:solidFill>
              <a:ln>
                <a:noFill/>
              </a:ln>
              <a:effectLst>
                <a:outerShdw blurRad="317500" algn="ctr" rotWithShape="0">
                  <a:prstClr val="black">
                    <a:alpha val="25000"/>
                  </a:prstClr>
                </a:outerShdw>
              </a:effectLst>
            </c:spPr>
          </c:dPt>
          <c:dPt>
            <c:idx val="1"/>
            <c:bubble3D val="0"/>
            <c:spPr>
              <a:solidFill>
                <a:schemeClr val="accent2"/>
              </a:solidFill>
              <a:ln>
                <a:noFill/>
              </a:ln>
              <a:effectLst>
                <a:outerShdw blurRad="317500" algn="ctr" rotWithShape="0">
                  <a:prstClr val="black">
                    <a:alpha val="25000"/>
                  </a:prstClr>
                </a:outerShdw>
              </a:effectLst>
            </c:spPr>
          </c:dPt>
          <c:dPt>
            <c:idx val="2"/>
            <c:bubble3D val="0"/>
            <c:spPr>
              <a:solidFill>
                <a:schemeClr val="accent3"/>
              </a:solidFill>
              <a:ln>
                <a:noFill/>
              </a:ln>
              <a:effectLst>
                <a:outerShdw blurRad="317500" algn="ctr" rotWithShape="0">
                  <a:prstClr val="black">
                    <a:alpha val="25000"/>
                  </a:prstClr>
                </a:outerShdw>
              </a:effectLst>
            </c:spPr>
          </c:dPt>
          <c:dPt>
            <c:idx val="3"/>
            <c:bubble3D val="0"/>
            <c:spPr>
              <a:solidFill>
                <a:schemeClr val="accent4"/>
              </a:solidFill>
              <a:ln>
                <a:noFill/>
              </a:ln>
              <a:effectLst>
                <a:outerShdw blurRad="317500" algn="ctr" rotWithShape="0">
                  <a:prstClr val="black">
                    <a:alpha val="25000"/>
                  </a:prstClr>
                </a:outerShdw>
              </a:effectLst>
            </c:spPr>
          </c:dPt>
          <c:dPt>
            <c:idx val="4"/>
            <c:bubble3D val="0"/>
            <c:spPr>
              <a:solidFill>
                <a:schemeClr val="accent5"/>
              </a:solidFill>
              <a:ln>
                <a:noFill/>
              </a:ln>
              <a:effectLst>
                <a:outerShdw blurRad="317500" algn="ctr" rotWithShape="0">
                  <a:prstClr val="black">
                    <a:alpha val="25000"/>
                  </a:prstClr>
                </a:outerShdw>
              </a:effectLst>
            </c:spPr>
          </c:dPt>
          <c:dPt>
            <c:idx val="5"/>
            <c:bubble3D val="0"/>
            <c:spPr>
              <a:solidFill>
                <a:schemeClr val="accent6"/>
              </a:solidFill>
              <a:ln>
                <a:noFill/>
              </a:ln>
              <a:effectLst>
                <a:outerShdw blurRad="317500" algn="ctr" rotWithShape="0">
                  <a:prstClr val="black">
                    <a:alpha val="25000"/>
                  </a:prstClr>
                </a:outerShdw>
              </a:effectLst>
            </c:spPr>
          </c:dPt>
          <c:dPt>
            <c:idx val="6"/>
            <c:bubble3D val="0"/>
            <c:spPr>
              <a:solidFill>
                <a:schemeClr val="accent1">
                  <a:lumMod val="60000"/>
                </a:schemeClr>
              </a:solidFill>
              <a:ln>
                <a:noFill/>
              </a:ln>
              <a:effectLst>
                <a:outerShdw blurRad="317500" algn="ctr" rotWithShape="0">
                  <a:prstClr val="black">
                    <a:alpha val="25000"/>
                  </a:prstClr>
                </a:outerShdw>
              </a:effectLst>
            </c:spPr>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Sheet1!$A$12:$A$18</c:f>
              <c:strCache>
                <c:ptCount val="7"/>
                <c:pt idx="0">
                  <c:v>UAE</c:v>
                </c:pt>
                <c:pt idx="1">
                  <c:v>Jordan</c:v>
                </c:pt>
                <c:pt idx="2">
                  <c:v>Libya</c:v>
                </c:pt>
                <c:pt idx="3">
                  <c:v>Yemen</c:v>
                </c:pt>
                <c:pt idx="4">
                  <c:v>Sudan</c:v>
                </c:pt>
                <c:pt idx="5">
                  <c:v>Egypt</c:v>
                </c:pt>
                <c:pt idx="6">
                  <c:v>Saudi Arabia</c:v>
                </c:pt>
              </c:strCache>
            </c:strRef>
          </c:cat>
          <c:val>
            <c:numRef>
              <c:f>Sheet1!$B$12:$B$18</c:f>
              <c:numCache>
                <c:formatCode>General</c:formatCode>
                <c:ptCount val="7"/>
                <c:pt idx="0">
                  <c:v>12</c:v>
                </c:pt>
                <c:pt idx="1">
                  <c:v>17</c:v>
                </c:pt>
                <c:pt idx="2">
                  <c:v>10</c:v>
                </c:pt>
                <c:pt idx="3">
                  <c:v>9</c:v>
                </c:pt>
                <c:pt idx="4">
                  <c:v>22</c:v>
                </c:pt>
                <c:pt idx="5">
                  <c:v>25</c:v>
                </c:pt>
                <c:pt idx="6">
                  <c:v>24</c:v>
                </c:pt>
              </c:numCache>
            </c:numRef>
          </c:val>
        </c:ser>
        <c:dLbls>
          <c:dLblPos val="inEnd"/>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0.5935858570012994"/>
          <c:y val="0.19623588793790062"/>
          <c:w val="0.35496720081363942"/>
          <c:h val="0.77155013021656416"/>
        </c:manualLayout>
      </c:layout>
      <c:overlay val="1"/>
      <c:spPr>
        <a:solidFill>
          <a:schemeClr val="lt1">
            <a:alpha val="78000"/>
          </a:schemeClr>
        </a:solidFill>
        <a:ln>
          <a:noFill/>
        </a:ln>
        <a:effectLst/>
      </c:spPr>
      <c:txPr>
        <a:bodyPr rot="0" spcFirstLastPara="1" vertOverflow="ellipsis" vert="horz" wrap="square" anchor="ctr" anchorCtr="1"/>
        <a:lstStyle/>
        <a:p>
          <a:pPr>
            <a:defRPr sz="1100"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29/05/2016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5/29/2016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833979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338117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8645402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0698028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961650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964735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904520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5552899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894038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519704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974795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5774444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8584032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171601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0583569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228285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225405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2315714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987573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5933983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464566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8233821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1425787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5763361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8921588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9933536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512000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02773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44129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300590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157827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762500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853394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100308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3.xml"/><Relationship Id="rId7" Type="http://schemas.openxmlformats.org/officeDocument/2006/relationships/slide" Target="../slides/slide2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18.xml"/><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image" Target="../media/image3.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107504" y="44624"/>
            <a:ext cx="7382054" cy="648072"/>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604680" y="692696"/>
            <a:ext cx="4432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3.2.1</a:t>
            </a:r>
            <a:endParaRPr lang="en-GB"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6" y="692696"/>
            <a:ext cx="1380276"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3102423" y="692696"/>
            <a:ext cx="4432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3.2.2</a:t>
            </a:r>
            <a:endParaRPr lang="en-GB" b="1"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1674142" y="692696"/>
            <a:ext cx="8760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Glossary</a:t>
            </a:r>
            <a:endParaRPr lang="en-GB" sz="2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p:nvSpPr>
        <p:spPr>
          <a:xfrm>
            <a:off x="3600166" y="692696"/>
            <a:ext cx="4432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3.2.3</a:t>
            </a:r>
            <a:endParaRPr lang="en-GB"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6"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 action="ppaction://noaction"/>
          </p:cNvPr>
          <p:cNvSpPr/>
          <p:nvPr userDrawn="1"/>
        </p:nvSpPr>
        <p:spPr>
          <a:xfrm>
            <a:off x="5148064" y="692696"/>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7" action="ppaction://hlinksldjump"/>
          </p:cNvPr>
          <p:cNvSpPr/>
          <p:nvPr userDrawn="1"/>
        </p:nvSpPr>
        <p:spPr>
          <a:xfrm>
            <a:off x="4097909" y="692696"/>
            <a:ext cx="47060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3.2.4</a:t>
            </a:r>
            <a:endParaRPr lang="en-GB"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4622988" y="692696"/>
            <a:ext cx="47060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3.2.5</a:t>
            </a:r>
            <a:endParaRPr lang="en-GB"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9850" y="85725"/>
            <a:ext cx="7813675" cy="5461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600200"/>
            <a:ext cx="8229600" cy="4525963"/>
          </a:xfrm>
          <a:prstGeom prst="rect">
            <a:avLst/>
          </a:prstGeom>
        </p:spPr>
        <p:txBody>
          <a:bodyPr/>
          <a:lstStyle/>
          <a:p>
            <a:endParaRPr lang="en-GB" dirty="0"/>
          </a:p>
        </p:txBody>
      </p:sp>
    </p:spTree>
    <p:extLst>
      <p:ext uri="{BB962C8B-B14F-4D97-AF65-F5344CB8AC3E}">
        <p14:creationId xmlns:p14="http://schemas.microsoft.com/office/powerpoint/2010/main" val="3606776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9"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 id="2147483714" r:id="rId7"/>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hyperlink" Target="3.2%20-%20Tasks/Neurolinguistic%20Programming.pptx" TargetMode="External"/><Relationship Id="rId7" Type="http://schemas.openxmlformats.org/officeDocument/2006/relationships/image" Target="../media/image13.gif"/><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2.gif"/><Relationship Id="rId5" Type="http://schemas.openxmlformats.org/officeDocument/2006/relationships/image" Target="../media/image11.jpe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hyperlink" Target="3.2%20-%20Tasks/Neurolinguistic%20Programming.pptx" TargetMode="External"/><Relationship Id="rId7"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1.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hyperlink" Target="3.2%20-%20Tasks/Activity%2011.2%20-%20Market%20Research%20Methods.dotx"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6.jpeg"/><Relationship Id="rId5" Type="http://schemas.openxmlformats.org/officeDocument/2006/relationships/image" Target="../media/image25.gif"/><Relationship Id="rId4" Type="http://schemas.openxmlformats.org/officeDocument/2006/relationships/image" Target="../media/image24.gif"/></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www.gov.uk/" TargetMode="External"/><Relationship Id="rId7" Type="http://schemas.openxmlformats.org/officeDocument/2006/relationships/hyperlink" Target="http://www.iom3.org/uk-industry-organisations-trade-associations"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hyperlink" Target="http://www.egypt.gov.eg/english/home.aspx" TargetMode="Externa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hyperlink" Target="http://www.gallup.com/home.aspx" TargetMode="External"/><Relationship Id="rId5" Type="http://schemas.openxmlformats.org/officeDocument/2006/relationships/image" Target="../media/image31.png"/><Relationship Id="rId4" Type="http://schemas.openxmlformats.org/officeDocument/2006/relationships/hyperlink" Target="https://www.ipsos-mori.com/"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3.2%20-%20Tasks/Activity%2011.5%20-%20Market%20Research%20Methods.dotx"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3.2%20-%20Tasks/Activity%2011.6%20-%20Analysing%20Questionnaires.dotx"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3.2%20-%20Tasks/Activity%2011.6%20-%20Analysing%20Questionnaires.dotx"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39.jpeg"/><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3.2%20-%20Tasks/Activity%2011.7%20-%20Creating%20Questionnaires.dotx"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hyperlink" Target="http://www.pcworld.com/article/211924/take_credit_card_payments_anywhere_square_mobile_devices.html" TargetMode="External"/><Relationship Id="rId7" Type="http://schemas.openxmlformats.org/officeDocument/2006/relationships/hyperlink" Target="http://www.techweekeurope.co.uk/mobility/mobile-apps/mwc-2015-visa-europe-payments-166576"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hyperlink" Target="http://thenextweb.com/uk/2014/08/04/can-now-use-ee-phone-instead-oyster-card-contactless-payments-london-buses/" TargetMode="Externa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hyperlink" Target="3.2%20-%20Tasks/Exam%20Style%20Questions%20-%20Paper%201%20-%20Market%20Research.docx"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3.2%20-%20Tasks/Exam%20Style%20Questions%20-%20Paper%201%20-%20Market%20Research.docx"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xml"/><Relationship Id="rId7" Type="http://schemas.openxmlformats.org/officeDocument/2006/relationships/hyperlink" Target="http://unbounce.com/funny/legendary-marketing-fails/"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png"/><Relationship Id="rId5" Type="http://schemas.openxmlformats.org/officeDocument/2006/relationships/hyperlink" Target="http://fortune.com/2015/12/22/retail-ads-worst-2015/" TargetMode="External"/><Relationship Id="rId10" Type="http://schemas.openxmlformats.org/officeDocument/2006/relationships/image" Target="../media/image9.png"/><Relationship Id="rId4" Type="http://schemas.openxmlformats.org/officeDocument/2006/relationships/notesSlide" Target="../notesSlides/notesSlide7.xml"/><Relationship Id="rId9" Type="http://schemas.openxmlformats.org/officeDocument/2006/relationships/hyperlink" Target="3.2%20-%20Tasks/15%20Worst%20Business%20Decisions%20Ever.mp4"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394228"/>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3.2 – Marketing, Competition and the Customer</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Primary Research</a:t>
            </a:r>
            <a:endParaRPr lang="en-GB" sz="3600" b="1" dirty="0" smtClean="0"/>
          </a:p>
        </p:txBody>
      </p:sp>
      <p:sp>
        <p:nvSpPr>
          <p:cNvPr id="34" name="Rectangle 33"/>
          <p:cNvSpPr/>
          <p:nvPr/>
        </p:nvSpPr>
        <p:spPr>
          <a:xfrm>
            <a:off x="323528" y="1124744"/>
            <a:ext cx="6480720" cy="5324535"/>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Questionnaires</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Questionnaires form the basis of most primary research. Questionnaires may be conducted face-to-face, i.e. on a street, by telephone, by post or on the internet.</a:t>
            </a:r>
          </a:p>
          <a:p>
            <a:pPr>
              <a:buClr>
                <a:srgbClr val="00B050"/>
              </a:buClr>
            </a:pPr>
            <a:r>
              <a:rPr lang="en-US" sz="2000" b="1" dirty="0" smtClean="0">
                <a:latin typeface="Arial" panose="020B0604020202020204" pitchFamily="34" charset="0"/>
                <a:cs typeface="Arial" panose="020B0604020202020204" pitchFamily="34" charset="0"/>
              </a:rPr>
              <a:t>Online Surveys</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Inline surveys can be carried out on specialized websites. These allow the researcher to put in a questionnaire on the website, The researcher will then email people to ask them to go onto the website and complete the questionnaire.</a:t>
            </a:r>
          </a:p>
          <a:p>
            <a:pPr marL="34290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Deciding what questions to ask is difficult if you want to be sure of getting accurate results. Some questions may not be very clear, some questions may lead the respondents to answer in a certain way which may not be what they really think, The researcher also needs to decide who to ask.</a:t>
            </a:r>
            <a:endParaRPr lang="en-US" sz="2000" dirty="0" smtClean="0">
              <a:latin typeface="Arial" panose="020B0604020202020204" pitchFamily="34" charset="0"/>
              <a:cs typeface="Arial" panose="020B0604020202020204" pitchFamily="34" charset="0"/>
            </a:endParaRPr>
          </a:p>
        </p:txBody>
      </p:sp>
      <p:pic>
        <p:nvPicPr>
          <p:cNvPr id="2" name="Picture 1">
            <a:hlinkClick r:id="rId3" action="ppaction://hlinkpres?slideindex=1&amp;slidetitle="/>
          </p:cNvPr>
          <p:cNvPicPr>
            <a:picLocks noChangeAspect="1"/>
          </p:cNvPicPr>
          <p:nvPr/>
        </p:nvPicPr>
        <p:blipFill rotWithShape="1">
          <a:blip r:embed="rId4"/>
          <a:srcRect l="38931" t="29328" r="28416" b="32281"/>
          <a:stretch/>
        </p:blipFill>
        <p:spPr>
          <a:xfrm>
            <a:off x="6876256" y="1196752"/>
            <a:ext cx="1944216" cy="1285159"/>
          </a:xfrm>
          <a:prstGeom prst="rect">
            <a:avLst/>
          </a:prstGeom>
          <a:noFill/>
          <a:effectLst>
            <a:outerShdw blurRad="101600" dist="38100" dir="2700000" sx="102000" sy="102000" algn="tl" rotWithShape="0">
              <a:prstClr val="black">
                <a:alpha val="40000"/>
              </a:prstClr>
            </a:outerShdw>
          </a:effectLst>
        </p:spPr>
      </p:pic>
      <p:pic>
        <p:nvPicPr>
          <p:cNvPr id="1026" name="Picture 2" descr="http://www.boostbusinesssupport.com/wordpress/wp-content/uploads/2012/09/Questionnaire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2636912"/>
            <a:ext cx="1944216" cy="865176"/>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www.economicsnetwork.ac.uk/handbook/questionnaires/Image1.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8" y="5763271"/>
            <a:ext cx="2016224" cy="618057"/>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ound Same Side Corner Rectangle 7">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144</a:t>
            </a:r>
            <a:endParaRPr lang="en-GB" sz="2000" b="1" dirty="0">
              <a:latin typeface="Arial" panose="020B0604020202020204" pitchFamily="34" charset="0"/>
              <a:cs typeface="Arial" panose="020B0604020202020204" pitchFamily="34" charset="0"/>
            </a:endParaRPr>
          </a:p>
        </p:txBody>
      </p:sp>
      <p:pic>
        <p:nvPicPr>
          <p:cNvPr id="1032" name="Picture 8" descr="https://www.careeranchorsonline.com/SCA/media/images/common/surveyquestions.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76256" y="3657089"/>
            <a:ext cx="1944216" cy="1738129"/>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16759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Primary Research</a:t>
            </a:r>
            <a:endParaRPr lang="en-GB" sz="3600" b="1" dirty="0" smtClean="0"/>
          </a:p>
        </p:txBody>
      </p:sp>
      <p:sp>
        <p:nvSpPr>
          <p:cNvPr id="34" name="Rectangle 33"/>
          <p:cNvSpPr/>
          <p:nvPr/>
        </p:nvSpPr>
        <p:spPr>
          <a:xfrm>
            <a:off x="323528" y="1124744"/>
            <a:ext cx="6480720" cy="5355312"/>
          </a:xfrm>
          <a:prstGeom prst="rect">
            <a:avLst/>
          </a:prstGeom>
        </p:spPr>
        <p:txBody>
          <a:bodyPr wrap="square">
            <a:spAutoFit/>
          </a:bodyPr>
          <a:lstStyle/>
          <a:p>
            <a:pPr>
              <a:buClr>
                <a:srgbClr val="00B050"/>
              </a:buClr>
            </a:pPr>
            <a:r>
              <a:rPr lang="en-US" sz="1900" b="1" dirty="0" smtClean="0">
                <a:latin typeface="Arial" panose="020B0604020202020204" pitchFamily="34" charset="0"/>
                <a:cs typeface="Arial" panose="020B0604020202020204" pitchFamily="34" charset="0"/>
              </a:rPr>
              <a:t>Advantages of Questionnaires</a:t>
            </a:r>
          </a:p>
          <a:p>
            <a:pPr marL="342900" indent="-166688">
              <a:buClr>
                <a:srgbClr val="00B05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Detailed qualitative information and customers’ opinions can be gathered about the product or service</a:t>
            </a:r>
          </a:p>
          <a:p>
            <a:pPr marL="342900" indent="-166688">
              <a:buClr>
                <a:srgbClr val="00B05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can be carried out online, which makes it cheaper and easier to collate/present the results.</a:t>
            </a:r>
          </a:p>
          <a:p>
            <a:pPr marL="342900" indent="-166688">
              <a:buClr>
                <a:srgbClr val="00B05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They can be linked to prize draws and websites to encourage people to fill in the questionnaire.</a:t>
            </a:r>
          </a:p>
          <a:p>
            <a:pPr>
              <a:buClr>
                <a:srgbClr val="00B050"/>
              </a:buClr>
            </a:pPr>
            <a:r>
              <a:rPr lang="en-US" sz="1900" b="1" dirty="0" smtClean="0">
                <a:latin typeface="Arial" panose="020B0604020202020204" pitchFamily="34" charset="0"/>
                <a:cs typeface="Arial" panose="020B0604020202020204" pitchFamily="34" charset="0"/>
              </a:rPr>
              <a:t>Disadvantages </a:t>
            </a:r>
            <a:r>
              <a:rPr lang="en-US" sz="1900" b="1" dirty="0">
                <a:latin typeface="Arial" panose="020B0604020202020204" pitchFamily="34" charset="0"/>
                <a:cs typeface="Arial" panose="020B0604020202020204" pitchFamily="34" charset="0"/>
              </a:rPr>
              <a:t>of Questionnaires</a:t>
            </a:r>
          </a:p>
          <a:p>
            <a:pPr marL="342900" indent="-166688">
              <a:buClr>
                <a:srgbClr val="00B05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If questions are not well thought out, the answers to them will not be very accurate. It may be very misleading for the business if it is thought that a product is liked by consumers, when in fact the respondents were only saying they thought the product was quite attractive but they would not actually buy it.</a:t>
            </a:r>
          </a:p>
          <a:p>
            <a:pPr marL="342900" indent="-166688">
              <a:buClr>
                <a:srgbClr val="00B05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Carrying out questionnaires can take a lot of time and money.</a:t>
            </a:r>
          </a:p>
          <a:p>
            <a:pPr marL="342900" indent="-166688">
              <a:buClr>
                <a:srgbClr val="00B05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Collating and analyzing the results is also time-consuming.</a:t>
            </a:r>
            <a:endParaRPr lang="en-US" sz="1900" dirty="0">
              <a:latin typeface="Arial" panose="020B0604020202020204" pitchFamily="34" charset="0"/>
              <a:cs typeface="Arial" panose="020B0604020202020204" pitchFamily="34" charset="0"/>
            </a:endParaRPr>
          </a:p>
        </p:txBody>
      </p:sp>
      <p:pic>
        <p:nvPicPr>
          <p:cNvPr id="2" name="Picture 1">
            <a:hlinkClick r:id="rId3" action="ppaction://hlinkpres?slideindex=1&amp;slidetitle="/>
          </p:cNvPr>
          <p:cNvPicPr>
            <a:picLocks noChangeAspect="1"/>
          </p:cNvPicPr>
          <p:nvPr/>
        </p:nvPicPr>
        <p:blipFill rotWithShape="1">
          <a:blip r:embed="rId4"/>
          <a:srcRect l="38931" t="29328" r="28416" b="32281"/>
          <a:stretch/>
        </p:blipFill>
        <p:spPr>
          <a:xfrm>
            <a:off x="6876256" y="1196752"/>
            <a:ext cx="1944216" cy="1285159"/>
          </a:xfrm>
          <a:prstGeom prst="rect">
            <a:avLst/>
          </a:prstGeom>
          <a:noFill/>
          <a:effectLst>
            <a:outerShdw blurRad="101600" dist="38100" dir="2700000" sx="102000" sy="102000" algn="tl" rotWithShape="0">
              <a:prstClr val="black">
                <a:alpha val="40000"/>
              </a:prstClr>
            </a:outerShdw>
          </a:effectLst>
        </p:spPr>
      </p:pic>
      <p:pic>
        <p:nvPicPr>
          <p:cNvPr id="1026" name="Picture 2" descr="http://www.boostbusinesssupport.com/wordpress/wp-content/uploads/2012/09/Questionnaire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6256" y="2636912"/>
            <a:ext cx="1944216" cy="865176"/>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www.totleyallsaints.sheffield.sch.uk/wp-content/uploads/2014/01/Parent-Q.bmp"/>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4248" y="3680910"/>
            <a:ext cx="2016224" cy="1939360"/>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www.economicsnetwork.ac.uk/handbook/questionnaires/Image1.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04248" y="5763271"/>
            <a:ext cx="2016224" cy="618057"/>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Round Same Side Corner Rectangle 7">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145</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48135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Primary Research</a:t>
            </a:r>
            <a:endParaRPr lang="en-GB" sz="3600" b="1" dirty="0" smtClean="0"/>
          </a:p>
        </p:txBody>
      </p:sp>
      <p:sp>
        <p:nvSpPr>
          <p:cNvPr id="34" name="Rectangle 33"/>
          <p:cNvSpPr/>
          <p:nvPr/>
        </p:nvSpPr>
        <p:spPr>
          <a:xfrm>
            <a:off x="323528" y="1124744"/>
            <a:ext cx="6480720" cy="5447645"/>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wrap="square">
            <a:spAutoFit/>
          </a:bodyPr>
          <a:lstStyle/>
          <a:p>
            <a:pPr>
              <a:buClr>
                <a:srgbClr val="00B050"/>
              </a:buClr>
            </a:pPr>
            <a:r>
              <a:rPr lang="en-US" sz="1640" b="1" dirty="0" smtClean="0">
                <a:latin typeface="Arial" panose="020B0604020202020204" pitchFamily="34" charset="0"/>
                <a:cs typeface="Arial" panose="020B0604020202020204" pitchFamily="34" charset="0"/>
              </a:rPr>
              <a:t>Interviews</a:t>
            </a:r>
          </a:p>
          <a:p>
            <a:pPr marL="280988" indent="-280988">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When interviews are used, the interviewer (the person asking the questions) will have ready-prepared questions for the interviewee (the person answering the questions).</a:t>
            </a:r>
          </a:p>
          <a:p>
            <a:pPr>
              <a:buClr>
                <a:srgbClr val="00B050"/>
              </a:buClr>
            </a:pPr>
            <a:r>
              <a:rPr lang="en-US" sz="1640" b="1" dirty="0" smtClean="0">
                <a:latin typeface="Arial" panose="020B0604020202020204" pitchFamily="34" charset="0"/>
                <a:cs typeface="Arial" panose="020B0604020202020204" pitchFamily="34" charset="0"/>
              </a:rPr>
              <a:t>Advantages of Interviews</a:t>
            </a:r>
          </a:p>
          <a:p>
            <a:pPr marL="398463" indent="-166688">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The interviewer is able to explain any questions that the interviewee does not understand.</a:t>
            </a:r>
          </a:p>
          <a:p>
            <a:pPr marL="398463" indent="-166688">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Detailed information about the interviewees like and dislike about the product can be gathered.</a:t>
            </a:r>
          </a:p>
          <a:p>
            <a:pPr>
              <a:buClr>
                <a:srgbClr val="00B050"/>
              </a:buClr>
            </a:pPr>
            <a:r>
              <a:rPr lang="en-US" sz="1640" b="1" dirty="0" smtClean="0">
                <a:latin typeface="Arial" panose="020B0604020202020204" pitchFamily="34" charset="0"/>
                <a:cs typeface="Arial" panose="020B0604020202020204" pitchFamily="34" charset="0"/>
              </a:rPr>
              <a:t>Disadvantages </a:t>
            </a:r>
            <a:r>
              <a:rPr lang="en-US" sz="1640" b="1" dirty="0">
                <a:latin typeface="Arial" panose="020B0604020202020204" pitchFamily="34" charset="0"/>
                <a:cs typeface="Arial" panose="020B0604020202020204" pitchFamily="34" charset="0"/>
              </a:rPr>
              <a:t>of </a:t>
            </a:r>
            <a:r>
              <a:rPr lang="en-US" sz="1640" b="1" dirty="0" smtClean="0">
                <a:latin typeface="Arial" panose="020B0604020202020204" pitchFamily="34" charset="0"/>
                <a:cs typeface="Arial" panose="020B0604020202020204" pitchFamily="34" charset="0"/>
              </a:rPr>
              <a:t>Interviews</a:t>
            </a:r>
            <a:endParaRPr lang="en-US" sz="1640" b="1" dirty="0">
              <a:latin typeface="Arial" panose="020B0604020202020204" pitchFamily="34" charset="0"/>
              <a:cs typeface="Arial" panose="020B0604020202020204" pitchFamily="34" charset="0"/>
            </a:endParaRPr>
          </a:p>
          <a:p>
            <a:pPr marL="398463" indent="-166688">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Whether consciously or subconsciously, the interviewer could lead the interviewee into answering in a certain way, resulting in inaccurate results due to interviewer bias.</a:t>
            </a:r>
          </a:p>
          <a:p>
            <a:pPr marL="398463" indent="-166688">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Interviews are very time-consuming to carry out and, therefore, they are often an expensive way of gathering information.</a:t>
            </a:r>
          </a:p>
          <a:p>
            <a:pPr marL="280988" indent="-280988">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Interviews can be carried out with one person or can be done in groups, where there is a single interviewer putting the questions to a group of people. This is less expensive than asking people individually, but it does run the risk of the answers from people not being what they really think, but being influenced by what others in the group say.</a:t>
            </a:r>
            <a:endParaRPr lang="en-US" sz="1640" dirty="0">
              <a:latin typeface="Arial" panose="020B0604020202020204" pitchFamily="34" charset="0"/>
              <a:cs typeface="Arial" panose="020B0604020202020204" pitchFamily="34" charset="0"/>
            </a:endParaRPr>
          </a:p>
        </p:txBody>
      </p:sp>
      <p:sp>
        <p:nvSpPr>
          <p:cNvPr id="8" name="Round Same Side Corner Rectangle 7">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145</a:t>
            </a:r>
            <a:endParaRPr lang="en-GB" sz="2000" b="1" dirty="0">
              <a:latin typeface="Arial" panose="020B0604020202020204" pitchFamily="34" charset="0"/>
              <a:cs typeface="Arial" panose="020B0604020202020204" pitchFamily="34" charset="0"/>
            </a:endParaRPr>
          </a:p>
        </p:txBody>
      </p:sp>
      <p:pic>
        <p:nvPicPr>
          <p:cNvPr id="6146" name="Picture 2" descr="http://i0.wp.com/bankofinfo.com/wp-content/uploads/2014/01/limitations_disadvantages_of_interview.jpg?resize=404%2C463"/>
          <p:cNvPicPr>
            <a:picLocks noChangeAspect="1" noChangeArrowheads="1"/>
          </p:cNvPicPr>
          <p:nvPr/>
        </p:nvPicPr>
        <p:blipFill rotWithShape="1">
          <a:blip r:embed="rId3">
            <a:extLst>
              <a:ext uri="{28A0092B-C50C-407E-A947-70E740481C1C}">
                <a14:useLocalDpi xmlns:a14="http://schemas.microsoft.com/office/drawing/2010/main" val="0"/>
              </a:ext>
            </a:extLst>
          </a:blip>
          <a:srcRect l="6236" r="5815"/>
          <a:stretch/>
        </p:blipFill>
        <p:spPr bwMode="auto">
          <a:xfrm>
            <a:off x="6775841" y="1196752"/>
            <a:ext cx="2044632" cy="2664296"/>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48" name="Picture 4" descr="https://encrypted-tbn2.gstatic.com/images?q=tbn:ANd9GcQg06_sBNT1B-Zfk1fqVUj5B7ruCz2rOFFKQk5E9cVzfb4QF-fqM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7" y="4258131"/>
            <a:ext cx="2016225" cy="1885866"/>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038386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Primary Research</a:t>
            </a:r>
            <a:endParaRPr lang="en-GB" sz="3600" b="1" dirty="0" smtClean="0"/>
          </a:p>
        </p:txBody>
      </p:sp>
      <p:sp>
        <p:nvSpPr>
          <p:cNvPr id="34" name="Rectangle 33"/>
          <p:cNvSpPr/>
          <p:nvPr/>
        </p:nvSpPr>
        <p:spPr>
          <a:xfrm>
            <a:off x="323528" y="1124744"/>
            <a:ext cx="6480720" cy="5392245"/>
          </a:xfrm>
          <a:prstGeom prst="rect">
            <a:avLst/>
          </a:prstGeom>
        </p:spPr>
        <p:txBody>
          <a:bodyPr wrap="square">
            <a:spAutoFit/>
          </a:bodyPr>
          <a:lstStyle/>
          <a:p>
            <a:pPr>
              <a:buClr>
                <a:srgbClr val="00B050"/>
              </a:buClr>
            </a:pPr>
            <a:r>
              <a:rPr lang="en-US" sz="1640" b="1" dirty="0" smtClean="0">
                <a:latin typeface="Arial" panose="020B0604020202020204" pitchFamily="34" charset="0"/>
                <a:cs typeface="Arial" panose="020B0604020202020204" pitchFamily="34" charset="0"/>
              </a:rPr>
              <a:t>Samples</a:t>
            </a:r>
          </a:p>
          <a:p>
            <a:pPr marL="280988" indent="-280988">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When deciding who to ask to fill in a questionnaire or who to interview, a sample would have to be selected as it would be too expensive and impractical to try to include all the relevant population. This could be:</a:t>
            </a:r>
          </a:p>
          <a:p>
            <a:pPr marL="280988" indent="-280988">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A </a:t>
            </a:r>
            <a:r>
              <a:rPr lang="en-US" sz="1640" b="1" dirty="0" smtClean="0">
                <a:solidFill>
                  <a:srgbClr val="FF0000"/>
                </a:solidFill>
                <a:latin typeface="Arial" panose="020B0604020202020204" pitchFamily="34" charset="0"/>
                <a:cs typeface="Arial" panose="020B0604020202020204" pitchFamily="34" charset="0"/>
              </a:rPr>
              <a:t>random sample. </a:t>
            </a:r>
            <a:r>
              <a:rPr lang="en-US" sz="1640" dirty="0" smtClean="0">
                <a:latin typeface="Arial" panose="020B0604020202020204" pitchFamily="34" charset="0"/>
                <a:cs typeface="Arial" panose="020B0604020202020204" pitchFamily="34" charset="0"/>
              </a:rPr>
              <a:t>This means that every member of the population has an even chance of being selected. People are selected at random (often by computer), e.g. every 100</a:t>
            </a:r>
            <a:r>
              <a:rPr lang="en-US" sz="1640" baseline="30000" dirty="0" smtClean="0">
                <a:latin typeface="Arial" panose="020B0604020202020204" pitchFamily="34" charset="0"/>
                <a:cs typeface="Arial" panose="020B0604020202020204" pitchFamily="34" charset="0"/>
              </a:rPr>
              <a:t>th</a:t>
            </a:r>
            <a:r>
              <a:rPr lang="en-US" sz="1640" dirty="0" smtClean="0">
                <a:latin typeface="Arial" panose="020B0604020202020204" pitchFamily="34" charset="0"/>
                <a:cs typeface="Arial" panose="020B0604020202020204" pitchFamily="34" charset="0"/>
              </a:rPr>
              <a:t> name in a telephone directory. The advantage is that everyone has an even chance of being picked, but not everyone in the population may be a consumer of the particular product being investigated.</a:t>
            </a:r>
          </a:p>
          <a:p>
            <a:pPr marL="280988" indent="-280988">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A </a:t>
            </a:r>
            <a:r>
              <a:rPr lang="en-US" sz="1640" b="1" dirty="0" smtClean="0">
                <a:solidFill>
                  <a:srgbClr val="FF0000"/>
                </a:solidFill>
                <a:latin typeface="Arial" panose="020B0604020202020204" pitchFamily="34" charset="0"/>
                <a:cs typeface="Arial" panose="020B0604020202020204" pitchFamily="34" charset="0"/>
              </a:rPr>
              <a:t>quota sample.</a:t>
            </a:r>
            <a:r>
              <a:rPr lang="en-US" sz="1640" dirty="0" smtClean="0">
                <a:latin typeface="Arial" panose="020B0604020202020204" pitchFamily="34" charset="0"/>
                <a:cs typeface="Arial" panose="020B0604020202020204" pitchFamily="34" charset="0"/>
              </a:rPr>
              <a:t> This is when people are selected on a basis of certain characteristics, e.g. age, gender or income. Researchers are given a quota. If they are carrying out street interviews, the researchers can choose who to interview providing they ask a certain number of people with certain characteristics, e.g. they may be required to interview 20 people from the age group of 10-25, 30 people from the age group of 26-45, and 20 people from the age group of 46-60.</a:t>
            </a:r>
          </a:p>
          <a:p>
            <a:pPr marL="280988" indent="-280988">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The researchers can then find out the views of these specific groups.</a:t>
            </a:r>
            <a:endParaRPr lang="en-US" sz="1640" dirty="0">
              <a:latin typeface="Arial" panose="020B0604020202020204" pitchFamily="34" charset="0"/>
              <a:cs typeface="Arial" panose="020B0604020202020204" pitchFamily="34" charset="0"/>
            </a:endParaRPr>
          </a:p>
        </p:txBody>
      </p:sp>
      <p:sp>
        <p:nvSpPr>
          <p:cNvPr id="4" name="Round Same Side Corner Rectangle 3">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145</a:t>
            </a:r>
            <a:endParaRPr lang="en-GB" sz="2000" b="1" dirty="0">
              <a:latin typeface="Arial" panose="020B0604020202020204" pitchFamily="34" charset="0"/>
              <a:cs typeface="Arial" panose="020B0604020202020204" pitchFamily="34" charset="0"/>
            </a:endParaRPr>
          </a:p>
        </p:txBody>
      </p:sp>
      <p:pic>
        <p:nvPicPr>
          <p:cNvPr id="5122" name="Picture 2" descr="https://upload.wikimedia.org/wikipedia/commons/b/bf/Simple_random_sampl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84688"/>
            <a:ext cx="2016224" cy="1552949"/>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4" name="Picture 4" descr="http://lh4.ggpht.com/-mQ34pXzyRsY/Tja3wmtf7hI/AAAAAAAAAxQ/K-5z3bfp138/image_thumb%25255B3%25255D.png?imgmax=80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79683" y="2869589"/>
            <a:ext cx="2040789" cy="775435"/>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6" name="Picture 6" descr="http://image.slidesharecdn.com/week3sampling2-130212224827-phpapp01/95/probability-sampling-techniques-30-638.jpg?cb=1360709354"/>
          <p:cNvPicPr>
            <a:picLocks noChangeAspect="1" noChangeArrowheads="1"/>
          </p:cNvPicPr>
          <p:nvPr/>
        </p:nvPicPr>
        <p:blipFill rotWithShape="1">
          <a:blip r:embed="rId5">
            <a:extLst>
              <a:ext uri="{28A0092B-C50C-407E-A947-70E740481C1C}">
                <a14:useLocalDpi xmlns:a14="http://schemas.microsoft.com/office/drawing/2010/main" val="0"/>
              </a:ext>
            </a:extLst>
          </a:blip>
          <a:srcRect l="31202" t="16341" r="5997" b="7083"/>
          <a:stretch/>
        </p:blipFill>
        <p:spPr bwMode="auto">
          <a:xfrm>
            <a:off x="6804248" y="3945284"/>
            <a:ext cx="2016224" cy="1787972"/>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91281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Primary Research</a:t>
            </a:r>
            <a:endParaRPr lang="en-GB" sz="3600" b="1" dirty="0" smtClean="0"/>
          </a:p>
        </p:txBody>
      </p:sp>
      <p:sp>
        <p:nvSpPr>
          <p:cNvPr id="34" name="Rectangle 33"/>
          <p:cNvSpPr/>
          <p:nvPr/>
        </p:nvSpPr>
        <p:spPr>
          <a:xfrm>
            <a:off x="323528" y="1124744"/>
            <a:ext cx="6048672" cy="4708981"/>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wrap="square">
            <a:spAutoFit/>
          </a:bodyPr>
          <a:lstStyle/>
          <a:p>
            <a:pPr>
              <a:buClr>
                <a:srgbClr val="00B050"/>
              </a:buClr>
            </a:pPr>
            <a:r>
              <a:rPr lang="en-US" sz="1950" b="1" dirty="0" smtClean="0">
                <a:latin typeface="Arial" panose="020B0604020202020204" pitchFamily="34" charset="0"/>
                <a:cs typeface="Arial" panose="020B0604020202020204" pitchFamily="34" charset="0"/>
              </a:rPr>
              <a:t>Focus groups</a:t>
            </a:r>
          </a:p>
          <a:p>
            <a:pPr marL="280988" indent="-280988">
              <a:buClr>
                <a:srgbClr val="00B050"/>
              </a:buClr>
              <a:buFont typeface="Wingdings 3" panose="05040102010807070707" pitchFamily="18" charset="2"/>
              <a:buChar char=""/>
            </a:pPr>
            <a:r>
              <a:rPr lang="en-US" sz="1950" dirty="0" smtClean="0">
                <a:latin typeface="Arial" panose="020B0604020202020204" pitchFamily="34" charset="0"/>
                <a:cs typeface="Arial" panose="020B0604020202020204" pitchFamily="34" charset="0"/>
              </a:rPr>
              <a:t>This is where groups of people (</a:t>
            </a:r>
            <a:r>
              <a:rPr lang="en-US" sz="1950" b="1" dirty="0" smtClean="0">
                <a:solidFill>
                  <a:srgbClr val="FF0000"/>
                </a:solidFill>
                <a:latin typeface="Arial" panose="020B0604020202020204" pitchFamily="34" charset="0"/>
                <a:cs typeface="Arial" panose="020B0604020202020204" pitchFamily="34" charset="0"/>
              </a:rPr>
              <a:t>focus groups</a:t>
            </a:r>
            <a:r>
              <a:rPr lang="en-US" sz="1950" b="1" dirty="0" smtClean="0">
                <a:latin typeface="Arial" panose="020B0604020202020204" pitchFamily="34" charset="0"/>
                <a:cs typeface="Arial" panose="020B0604020202020204" pitchFamily="34" charset="0"/>
              </a:rPr>
              <a:t>) </a:t>
            </a:r>
            <a:r>
              <a:rPr lang="en-US" sz="1950" dirty="0" smtClean="0">
                <a:latin typeface="Arial" panose="020B0604020202020204" pitchFamily="34" charset="0"/>
                <a:cs typeface="Arial" panose="020B0604020202020204" pitchFamily="34" charset="0"/>
              </a:rPr>
              <a:t>agree to provide information about a specific product of general spending patterns over a period of time. This helps with development and sales. Groups may also test new products and then discuss what they think of them, explaining what they like and what they dislike about them.</a:t>
            </a:r>
          </a:p>
          <a:p>
            <a:pPr>
              <a:buClr>
                <a:srgbClr val="00B050"/>
              </a:buClr>
            </a:pPr>
            <a:r>
              <a:rPr lang="en-US" sz="1950" b="1" dirty="0" smtClean="0">
                <a:latin typeface="Arial" panose="020B0604020202020204" pitchFamily="34" charset="0"/>
                <a:cs typeface="Arial" panose="020B0604020202020204" pitchFamily="34" charset="0"/>
              </a:rPr>
              <a:t>Advantages of focus groups</a:t>
            </a:r>
          </a:p>
          <a:p>
            <a:pPr marL="398463" indent="-166688">
              <a:buClr>
                <a:srgbClr val="00B050"/>
              </a:buClr>
              <a:buFont typeface="Arial" panose="020B0604020202020204" pitchFamily="34" charset="0"/>
              <a:buChar char="•"/>
            </a:pPr>
            <a:r>
              <a:rPr lang="en-US" sz="1950" dirty="0" smtClean="0">
                <a:latin typeface="Arial" panose="020B0604020202020204" pitchFamily="34" charset="0"/>
                <a:cs typeface="Arial" panose="020B0604020202020204" pitchFamily="34" charset="0"/>
              </a:rPr>
              <a:t>They can provide detailed information about consumers’ opinions.</a:t>
            </a:r>
          </a:p>
          <a:p>
            <a:pPr>
              <a:buClr>
                <a:srgbClr val="00B050"/>
              </a:buClr>
            </a:pPr>
            <a:r>
              <a:rPr lang="en-US" sz="1950" b="1" dirty="0" smtClean="0">
                <a:latin typeface="Arial" panose="020B0604020202020204" pitchFamily="34" charset="0"/>
                <a:cs typeface="Arial" panose="020B0604020202020204" pitchFamily="34" charset="0"/>
              </a:rPr>
              <a:t>Disadvantages </a:t>
            </a:r>
            <a:r>
              <a:rPr lang="en-US" sz="1950" b="1" dirty="0">
                <a:latin typeface="Arial" panose="020B0604020202020204" pitchFamily="34" charset="0"/>
                <a:cs typeface="Arial" panose="020B0604020202020204" pitchFamily="34" charset="0"/>
              </a:rPr>
              <a:t>of </a:t>
            </a:r>
            <a:r>
              <a:rPr lang="en-US" sz="1950" b="1" dirty="0" smtClean="0">
                <a:latin typeface="Arial" panose="020B0604020202020204" pitchFamily="34" charset="0"/>
                <a:cs typeface="Arial" panose="020B0604020202020204" pitchFamily="34" charset="0"/>
              </a:rPr>
              <a:t>focus groups</a:t>
            </a:r>
            <a:endParaRPr lang="en-US" sz="1950" b="1" dirty="0">
              <a:latin typeface="Arial" panose="020B0604020202020204" pitchFamily="34" charset="0"/>
              <a:cs typeface="Arial" panose="020B0604020202020204" pitchFamily="34" charset="0"/>
            </a:endParaRPr>
          </a:p>
          <a:p>
            <a:pPr marL="398463" indent="-166688">
              <a:buClr>
                <a:srgbClr val="00B050"/>
              </a:buClr>
              <a:buFont typeface="Arial" panose="020B0604020202020204" pitchFamily="34" charset="0"/>
              <a:buChar char="•"/>
            </a:pPr>
            <a:r>
              <a:rPr lang="en-US" sz="1950" dirty="0" smtClean="0">
                <a:latin typeface="Arial" panose="020B0604020202020204" pitchFamily="34" charset="0"/>
                <a:cs typeface="Arial" panose="020B0604020202020204" pitchFamily="34" charset="0"/>
              </a:rPr>
              <a:t>They can be time-consuming, expensive and biased if some people in the panel are influenced by the opinions of others.</a:t>
            </a:r>
          </a:p>
        </p:txBody>
      </p:sp>
      <p:sp>
        <p:nvSpPr>
          <p:cNvPr id="2" name="TextBox 1"/>
          <p:cNvSpPr txBox="1"/>
          <p:nvPr/>
        </p:nvSpPr>
        <p:spPr>
          <a:xfrm>
            <a:off x="297621" y="5661248"/>
            <a:ext cx="6002571" cy="923330"/>
          </a:xfrm>
          <a:prstGeom prst="rect">
            <a:avLst/>
          </a:prstGeom>
          <a:solidFill>
            <a:schemeClr val="accent1">
              <a:lumMod val="40000"/>
              <a:lumOff val="60000"/>
            </a:schemeClr>
          </a:solidFill>
          <a:ln w="38100">
            <a:solidFill>
              <a:srgbClr val="F53939"/>
            </a:solidFill>
          </a:ln>
        </p:spPr>
        <p:txBody>
          <a:bodyPr wrap="square" rtlCol="0">
            <a:spAutoFit/>
          </a:bodyPr>
          <a:lstStyle/>
          <a:p>
            <a:r>
              <a:rPr lang="en-US" b="1" dirty="0" smtClean="0"/>
              <a:t>Tips for Success </a:t>
            </a:r>
            <a:r>
              <a:rPr lang="en-US" dirty="0" smtClean="0"/>
              <a:t>- Make sure you can select a suitable method of Primary Research for particular products and explain why it is suitable.</a:t>
            </a:r>
            <a:endParaRPr lang="en-GB" dirty="0"/>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146</a:t>
            </a:r>
            <a:endParaRPr lang="en-GB" sz="2000" b="1" dirty="0">
              <a:latin typeface="Arial" panose="020B0604020202020204" pitchFamily="34" charset="0"/>
              <a:cs typeface="Arial" panose="020B0604020202020204" pitchFamily="34" charset="0"/>
            </a:endParaRPr>
          </a:p>
        </p:txBody>
      </p:sp>
      <p:pic>
        <p:nvPicPr>
          <p:cNvPr id="4098" name="Picture 2" descr="http://relevantinsights.com/wp-content/uploads/2011/04/Advantages-and-Disdavantages-of-Focus-Group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3278" y="1148888"/>
            <a:ext cx="2327193" cy="2029924"/>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www.replayproject.eu/images/focus_groups.jpg"/>
          <p:cNvPicPr>
            <a:picLocks noChangeAspect="1" noChangeArrowheads="1"/>
          </p:cNvPicPr>
          <p:nvPr/>
        </p:nvPicPr>
        <p:blipFill rotWithShape="1">
          <a:blip r:embed="rId4">
            <a:extLst>
              <a:ext uri="{28A0092B-C50C-407E-A947-70E740481C1C}">
                <a14:useLocalDpi xmlns:a14="http://schemas.microsoft.com/office/drawing/2010/main" val="0"/>
              </a:ext>
            </a:extLst>
          </a:blip>
          <a:srcRect l="3129" t="21377" r="7664"/>
          <a:stretch/>
        </p:blipFill>
        <p:spPr bwMode="auto">
          <a:xfrm>
            <a:off x="6516216" y="3232466"/>
            <a:ext cx="2258154" cy="1492678"/>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descr="http://relevantinsights.com/wp-content/uploads/2011/04/When-Should-We-Use-Focus-Group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216" y="4857317"/>
            <a:ext cx="2249390" cy="1668027"/>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364804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Primary Research</a:t>
            </a:r>
            <a:endParaRPr lang="en-GB" sz="3600" b="1" dirty="0" smtClean="0"/>
          </a:p>
        </p:txBody>
      </p:sp>
      <p:sp>
        <p:nvSpPr>
          <p:cNvPr id="34" name="Rectangle 33"/>
          <p:cNvSpPr/>
          <p:nvPr/>
        </p:nvSpPr>
        <p:spPr>
          <a:xfrm>
            <a:off x="323528" y="1124744"/>
            <a:ext cx="8496944" cy="5755422"/>
          </a:xfrm>
          <a:prstGeom prst="rect">
            <a:avLst/>
          </a:prstGeom>
        </p:spPr>
        <p:txBody>
          <a:bodyPr wrap="square">
            <a:spAutoFit/>
          </a:bodyPr>
          <a:lstStyle/>
          <a:p>
            <a:pPr>
              <a:buClr>
                <a:srgbClr val="00B050"/>
              </a:buClr>
            </a:pPr>
            <a:r>
              <a:rPr lang="en-US" sz="1550" b="1" dirty="0" smtClean="0">
                <a:latin typeface="Arial" panose="020B0604020202020204" pitchFamily="34" charset="0"/>
                <a:cs typeface="Arial" panose="020B0604020202020204" pitchFamily="34" charset="0"/>
              </a:rPr>
              <a:t>Observation</a:t>
            </a:r>
          </a:p>
          <a:p>
            <a:pPr marL="280988" indent="-280988">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This can take the form of:</a:t>
            </a:r>
          </a:p>
          <a:p>
            <a:pPr marL="515938" indent="-227013">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Recording – e.g. meters can be fitted to monitor which television channels are being watched.</a:t>
            </a:r>
          </a:p>
          <a:p>
            <a:pPr marL="515938" indent="-227013">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Watching – includes such activities as counting how many different types of vehicles pass particular billboards or posters, counting how many different types if people go into a particular shop and also come out having bought something.</a:t>
            </a:r>
          </a:p>
          <a:p>
            <a:pPr marL="515938" indent="-227013">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Audits – e.g. the counting of stock in shops </a:t>
            </a:r>
            <a:r>
              <a:rPr lang="en-US" sz="1550" dirty="0" err="1" smtClean="0">
                <a:latin typeface="Arial" panose="020B0604020202020204" pitchFamily="34" charset="0"/>
                <a:cs typeface="Arial" panose="020B0604020202020204" pitchFamily="34" charset="0"/>
              </a:rPr>
              <a:t>ti</a:t>
            </a:r>
            <a:r>
              <a:rPr lang="en-US" sz="1550" dirty="0" smtClean="0">
                <a:latin typeface="Arial" panose="020B0604020202020204" pitchFamily="34" charset="0"/>
                <a:cs typeface="Arial" panose="020B0604020202020204" pitchFamily="34" charset="0"/>
              </a:rPr>
              <a:t> see which products have sold well. </a:t>
            </a:r>
          </a:p>
          <a:p>
            <a:pPr>
              <a:buClr>
                <a:srgbClr val="00B050"/>
              </a:buClr>
            </a:pPr>
            <a:r>
              <a:rPr lang="en-US" sz="1550" b="1" dirty="0" smtClean="0">
                <a:latin typeface="Arial" panose="020B0604020202020204" pitchFamily="34" charset="0"/>
                <a:cs typeface="Arial" panose="020B0604020202020204" pitchFamily="34" charset="0"/>
              </a:rPr>
              <a:t>Advantages of Observation</a:t>
            </a:r>
          </a:p>
          <a:p>
            <a:pPr marL="515938" indent="-227013">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It is quite an inexpensive way of gathering data.</a:t>
            </a:r>
          </a:p>
          <a:p>
            <a:pPr>
              <a:buClr>
                <a:srgbClr val="00B050"/>
              </a:buClr>
            </a:pPr>
            <a:r>
              <a:rPr lang="en-US" sz="1550" b="1" dirty="0" smtClean="0">
                <a:latin typeface="Arial" panose="020B0604020202020204" pitchFamily="34" charset="0"/>
                <a:cs typeface="Arial" panose="020B0604020202020204" pitchFamily="34" charset="0"/>
              </a:rPr>
              <a:t>Disadvantages </a:t>
            </a:r>
            <a:r>
              <a:rPr lang="en-US" sz="1550" b="1" dirty="0">
                <a:latin typeface="Arial" panose="020B0604020202020204" pitchFamily="34" charset="0"/>
                <a:cs typeface="Arial" panose="020B0604020202020204" pitchFamily="34" charset="0"/>
              </a:rPr>
              <a:t>of </a:t>
            </a:r>
            <a:r>
              <a:rPr lang="en-US" sz="1550" b="1" dirty="0" smtClean="0">
                <a:latin typeface="Arial" panose="020B0604020202020204" pitchFamily="34" charset="0"/>
                <a:cs typeface="Arial" panose="020B0604020202020204" pitchFamily="34" charset="0"/>
              </a:rPr>
              <a:t>Observation</a:t>
            </a:r>
            <a:endParaRPr lang="en-US" sz="1550" b="1" dirty="0">
              <a:latin typeface="Arial" panose="020B0604020202020204" pitchFamily="34" charset="0"/>
              <a:cs typeface="Arial" panose="020B0604020202020204" pitchFamily="34" charset="0"/>
            </a:endParaRPr>
          </a:p>
          <a:p>
            <a:pPr marL="515938" indent="-227013">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The information only gives basic figures. It does not provide the business with reasons for consumer decisions.</a:t>
            </a:r>
          </a:p>
          <a:p>
            <a:pPr marL="285750" indent="-285750">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When questionnaires, interviews, focus groups or observation are used to find out about a product depends very much on the type of product or service in question.</a:t>
            </a:r>
            <a:endParaRPr lang="en-US" sz="1550" dirty="0">
              <a:latin typeface="Arial" panose="020B0604020202020204" pitchFamily="34" charset="0"/>
              <a:cs typeface="Arial" panose="020B0604020202020204" pitchFamily="34" charset="0"/>
            </a:endParaRPr>
          </a:p>
          <a:p>
            <a:pPr>
              <a:buClr>
                <a:srgbClr val="00B050"/>
              </a:buClr>
            </a:pPr>
            <a:r>
              <a:rPr lang="en-US" sz="1550" b="1" dirty="0" smtClean="0">
                <a:solidFill>
                  <a:srgbClr val="FF0000"/>
                </a:solidFill>
                <a:latin typeface="Arial" panose="020B0604020202020204" pitchFamily="34" charset="0"/>
                <a:cs typeface="Arial" panose="020B0604020202020204" pitchFamily="34" charset="0"/>
              </a:rPr>
              <a:t>Activity 11.2</a:t>
            </a:r>
          </a:p>
          <a:p>
            <a:pPr marL="285750" indent="-285750">
              <a:buClr>
                <a:srgbClr val="00B050"/>
              </a:buClr>
              <a:buFont typeface="Wingdings 3" panose="05040102010807070707" pitchFamily="18" charset="2"/>
              <a:buChar char=""/>
            </a:pPr>
            <a:r>
              <a:rPr lang="en-US" sz="1550" dirty="0" smtClean="0">
                <a:solidFill>
                  <a:srgbClr val="FF0000"/>
                </a:solidFill>
                <a:latin typeface="Arial" panose="020B0604020202020204" pitchFamily="34" charset="0"/>
                <a:cs typeface="Arial" panose="020B0604020202020204" pitchFamily="34" charset="0"/>
              </a:rPr>
              <a:t>The following products require some primary research. Decide which type of research would be the most appropriate to use and why.</a:t>
            </a:r>
          </a:p>
          <a:p>
            <a:pPr marL="574675" indent="-342900">
              <a:buClr>
                <a:srgbClr val="00B050"/>
              </a:buClr>
              <a:buFont typeface="+mj-lt"/>
              <a:buAutoNum type="alphaLcParenR"/>
            </a:pPr>
            <a:r>
              <a:rPr lang="en-US" sz="1550" dirty="0" smtClean="0">
                <a:solidFill>
                  <a:srgbClr val="FF0000"/>
                </a:solidFill>
                <a:latin typeface="Arial" panose="020B0604020202020204" pitchFamily="34" charset="0"/>
                <a:cs typeface="Arial" panose="020B0604020202020204" pitchFamily="34" charset="0"/>
              </a:rPr>
              <a:t>The possible success of a new chocolate bar.</a:t>
            </a:r>
          </a:p>
          <a:p>
            <a:pPr marL="574675" indent="-342900">
              <a:buClr>
                <a:srgbClr val="00B050"/>
              </a:buClr>
              <a:buFont typeface="+mj-lt"/>
              <a:buAutoNum type="alphaLcParenR"/>
            </a:pPr>
            <a:r>
              <a:rPr lang="en-US" sz="1550" dirty="0" smtClean="0">
                <a:solidFill>
                  <a:srgbClr val="FF0000"/>
                </a:solidFill>
                <a:latin typeface="Arial" panose="020B0604020202020204" pitchFamily="34" charset="0"/>
                <a:cs typeface="Arial" panose="020B0604020202020204" pitchFamily="34" charset="0"/>
              </a:rPr>
              <a:t>Whether to introduce a new style of watch which uses fashionable bright </a:t>
            </a:r>
            <a:r>
              <a:rPr lang="en-US" sz="1550" dirty="0" err="1" smtClean="0">
                <a:solidFill>
                  <a:srgbClr val="FF0000"/>
                </a:solidFill>
                <a:latin typeface="Arial" panose="020B0604020202020204" pitchFamily="34" charset="0"/>
                <a:cs typeface="Arial" panose="020B0604020202020204" pitchFamily="34" charset="0"/>
              </a:rPr>
              <a:t>colours</a:t>
            </a:r>
            <a:r>
              <a:rPr lang="en-US" sz="1550" dirty="0" smtClean="0">
                <a:solidFill>
                  <a:srgbClr val="FF0000"/>
                </a:solidFill>
                <a:latin typeface="Arial" panose="020B0604020202020204" pitchFamily="34" charset="0"/>
                <a:cs typeface="Arial" panose="020B0604020202020204" pitchFamily="34" charset="0"/>
              </a:rPr>
              <a:t>.</a:t>
            </a:r>
          </a:p>
          <a:p>
            <a:pPr marL="574675" indent="-342900">
              <a:buClr>
                <a:srgbClr val="00B050"/>
              </a:buClr>
              <a:buFont typeface="+mj-lt"/>
              <a:buAutoNum type="alphaLcParenR"/>
            </a:pPr>
            <a:r>
              <a:rPr lang="en-US" sz="1550" dirty="0" smtClean="0">
                <a:solidFill>
                  <a:srgbClr val="FF0000"/>
                </a:solidFill>
                <a:latin typeface="Arial" panose="020B0604020202020204" pitchFamily="34" charset="0"/>
                <a:cs typeface="Arial" panose="020B0604020202020204" pitchFamily="34" charset="0"/>
              </a:rPr>
              <a:t>Whether to extend an existing taxi service to cover a new town.</a:t>
            </a:r>
          </a:p>
          <a:p>
            <a:pPr marL="574675" indent="-342900">
              <a:buClr>
                <a:srgbClr val="00B050"/>
              </a:buClr>
              <a:buFont typeface="+mj-lt"/>
              <a:buAutoNum type="alphaLcParenR"/>
            </a:pPr>
            <a:r>
              <a:rPr lang="en-US" sz="1550" dirty="0" smtClean="0">
                <a:solidFill>
                  <a:srgbClr val="FF0000"/>
                </a:solidFill>
                <a:latin typeface="Arial" panose="020B0604020202020204" pitchFamily="34" charset="0"/>
                <a:cs typeface="Arial" panose="020B0604020202020204" pitchFamily="34" charset="0"/>
              </a:rPr>
              <a:t>The feasibility of opening a new restaurant.</a:t>
            </a:r>
          </a:p>
          <a:p>
            <a:pPr marL="574675" indent="-342900">
              <a:buClr>
                <a:srgbClr val="00B050"/>
              </a:buClr>
              <a:buFont typeface="+mj-lt"/>
              <a:buAutoNum type="alphaLcParenR"/>
            </a:pPr>
            <a:r>
              <a:rPr lang="en-US" sz="1550" dirty="0" smtClean="0">
                <a:solidFill>
                  <a:srgbClr val="FF0000"/>
                </a:solidFill>
                <a:latin typeface="Arial" panose="020B0604020202020204" pitchFamily="34" charset="0"/>
                <a:cs typeface="Arial" panose="020B0604020202020204" pitchFamily="34" charset="0"/>
              </a:rPr>
              <a:t>Why the sales of a sports shoe are falling.</a:t>
            </a:r>
          </a:p>
        </p:txBody>
      </p:sp>
      <p:sp>
        <p:nvSpPr>
          <p:cNvPr id="2" name="TextBox 1">
            <a:hlinkClick r:id="rId3" action="ppaction://hlinkfile"/>
          </p:cNvPr>
          <p:cNvSpPr txBox="1"/>
          <p:nvPr/>
        </p:nvSpPr>
        <p:spPr>
          <a:xfrm>
            <a:off x="8385738" y="5889466"/>
            <a:ext cx="497252" cy="707886"/>
          </a:xfrm>
          <a:prstGeom prst="rect">
            <a:avLst/>
          </a:prstGeom>
          <a:noFill/>
        </p:spPr>
        <p:txBody>
          <a:bodyPr wrap="none" rtlCol="0">
            <a:spAutoFit/>
          </a:bodyPr>
          <a:lstStyle/>
          <a:p>
            <a:r>
              <a:rPr lang="en-US" sz="4000" b="1" dirty="0" smtClean="0">
                <a:solidFill>
                  <a:srgbClr val="FF0000"/>
                </a:solidFill>
              </a:rPr>
              <a:t>?</a:t>
            </a:r>
            <a:endParaRPr lang="en-GB" b="1" dirty="0">
              <a:solidFill>
                <a:srgbClr val="FF0000"/>
              </a:solidFill>
            </a:endParaRP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146</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050886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3.2.2 </a:t>
            </a:r>
            <a:r>
              <a:rPr lang="en-GB" sz="3600" dirty="0"/>
              <a:t>– </a:t>
            </a:r>
            <a:r>
              <a:rPr lang="en-GB" sz="3600" dirty="0" smtClean="0"/>
              <a:t>Methods of Secondary Research</a:t>
            </a:r>
            <a:endParaRPr lang="en-GB" sz="3600" b="1" dirty="0" smtClean="0"/>
          </a:p>
        </p:txBody>
      </p:sp>
      <p:sp>
        <p:nvSpPr>
          <p:cNvPr id="34" name="Rectangle 33"/>
          <p:cNvSpPr/>
          <p:nvPr/>
        </p:nvSpPr>
        <p:spPr>
          <a:xfrm>
            <a:off x="323528" y="1124744"/>
            <a:ext cx="6408712" cy="5501506"/>
          </a:xfrm>
          <a:prstGeom prst="rect">
            <a:avLst/>
          </a:prstGeom>
        </p:spPr>
        <p:txBody>
          <a:bodyPr wrap="square">
            <a:spAutoFit/>
          </a:bodyPr>
          <a:lstStyle/>
          <a:p>
            <a:pPr marL="280988" indent="-280988">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Secondary research, or desk research, is the use of information that has already been collected and is available fir use by others. The information may be from earlier internal sources or external sources.</a:t>
            </a:r>
          </a:p>
          <a:p>
            <a:pPr>
              <a:buClr>
                <a:srgbClr val="00B050"/>
              </a:buClr>
            </a:pPr>
            <a:r>
              <a:rPr lang="en-US" sz="1850" b="1" dirty="0" smtClean="0">
                <a:latin typeface="Arial" panose="020B0604020202020204" pitchFamily="34" charset="0"/>
                <a:cs typeface="Arial" panose="020B0604020202020204" pitchFamily="34" charset="0"/>
              </a:rPr>
              <a:t>Internal sources of information</a:t>
            </a:r>
          </a:p>
          <a:p>
            <a:pPr marL="280988" indent="-280988">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A lot of information may be readily and cheaply available from the firm’s own records. Relevant qualitative information will be available from the Sales department which will hold detailed data on which brands of products have been selling well and in which area. The Finance department could give detailed information on the costs of manufacturing products or providing services.</a:t>
            </a:r>
          </a:p>
          <a:p>
            <a:pPr marL="280988" indent="-280988">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Examples of internal sources if information include:</a:t>
            </a:r>
          </a:p>
          <a:p>
            <a:pPr marL="515938" indent="-227013">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Sales department sales records, pricing data, customer records, sales reports.</a:t>
            </a:r>
          </a:p>
          <a:p>
            <a:pPr marL="515938" indent="-227013">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Opinions of distribution and public relations </a:t>
            </a:r>
            <a:br>
              <a:rPr lang="en-US" sz="1850" dirty="0" smtClean="0">
                <a:latin typeface="Arial" panose="020B0604020202020204" pitchFamily="34" charset="0"/>
                <a:cs typeface="Arial" panose="020B0604020202020204" pitchFamily="34" charset="0"/>
              </a:rPr>
            </a:br>
            <a:r>
              <a:rPr lang="en-US" sz="1850" dirty="0" smtClean="0">
                <a:latin typeface="Arial" panose="020B0604020202020204" pitchFamily="34" charset="0"/>
                <a:cs typeface="Arial" panose="020B0604020202020204" pitchFamily="34" charset="0"/>
              </a:rPr>
              <a:t>personnel</a:t>
            </a:r>
          </a:p>
          <a:p>
            <a:pPr marL="515938" indent="-227013">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Finance department</a:t>
            </a:r>
          </a:p>
          <a:p>
            <a:pPr marL="515938" indent="-227013">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Customer service department.</a:t>
            </a: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147</a:t>
            </a:r>
            <a:endParaRPr lang="en-GB" sz="2000" b="1" dirty="0">
              <a:latin typeface="Arial" panose="020B0604020202020204" pitchFamily="34" charset="0"/>
              <a:cs typeface="Arial" panose="020B0604020202020204" pitchFamily="34" charset="0"/>
            </a:endParaRPr>
          </a:p>
        </p:txBody>
      </p:sp>
      <p:pic>
        <p:nvPicPr>
          <p:cNvPr id="2050" name="Picture 2" descr="https://www.weblyzard.com/data/sites/21/internal-external-information-source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24128" y="4977172"/>
            <a:ext cx="3069531" cy="1534766"/>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s://www2.warwick.ac.uk/fac/soc/law/elj/jilt/2003_1/macdonald/macdonald1a.gi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18" t="6727" r="7264" b="1889"/>
          <a:stretch/>
        </p:blipFill>
        <p:spPr bwMode="auto">
          <a:xfrm>
            <a:off x="6732240" y="3593018"/>
            <a:ext cx="2088232" cy="1276142"/>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www-it.fmi.uni-sofia.bg/courses/business/chart4-1.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33365" y="2688050"/>
            <a:ext cx="2183631" cy="812958"/>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6" name="Picture 8" descr="http://image.slidesharecdn.com/standard-grade-business-management-information-and-communication-5480/95/standard-grade-business-management-information-and-communication-technology-7-728.jpg?cb=117384618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046" r="2769" b="3783"/>
          <a:stretch/>
        </p:blipFill>
        <p:spPr bwMode="auto">
          <a:xfrm>
            <a:off x="6948141" y="1145955"/>
            <a:ext cx="1728315" cy="1382945"/>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51135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smtClean="0"/>
              <a:t>3.2.2 – External Sources of Information</a:t>
            </a:r>
            <a:endParaRPr lang="en-GB" sz="3600" b="1" dirty="0" smtClean="0"/>
          </a:p>
        </p:txBody>
      </p:sp>
      <p:sp>
        <p:nvSpPr>
          <p:cNvPr id="34" name="Rectangle 33"/>
          <p:cNvSpPr/>
          <p:nvPr/>
        </p:nvSpPr>
        <p:spPr>
          <a:xfrm>
            <a:off x="323528" y="1124744"/>
            <a:ext cx="6408712" cy="5355312"/>
          </a:xfrm>
          <a:prstGeom prst="rect">
            <a:avLst/>
          </a:prstGeom>
          <a:noFill/>
          <a:effectLst>
            <a:outerShdw blurRad="101600" dist="38100" dir="2700000" sx="102000" sy="102000" algn="tl" rotWithShape="0">
              <a:prstClr val="black">
                <a:alpha val="40000"/>
              </a:prstClr>
            </a:outerShdw>
          </a:effectLst>
        </p:spPr>
        <p:txBody>
          <a:bodyPr wrap="square">
            <a:spAutoFit/>
          </a:bodyPr>
          <a:lstStyle/>
          <a:p>
            <a:pPr marL="280988" indent="-280988">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This is when information is obtained from outside the company. External sources are many and varied and tend to depend on the type of product that is being researched. Information from external sources is inevitability of a general nature as it has been gathered for some purpose other than the research that is being undertaken, The data can still be useful, as long as the limitations are taken into account.</a:t>
            </a:r>
          </a:p>
          <a:p>
            <a:pPr marL="515938" indent="-227013">
              <a:buClr>
                <a:srgbClr val="00B050"/>
              </a:buClr>
              <a:buFont typeface="Arial" panose="020B0604020202020204" pitchFamily="34" charset="0"/>
              <a:buChar char="•"/>
            </a:pPr>
            <a:r>
              <a:rPr lang="en-US" b="1" dirty="0" smtClean="0">
                <a:latin typeface="Arial" panose="020B0604020202020204" pitchFamily="34" charset="0"/>
                <a:cs typeface="Arial" panose="020B0604020202020204" pitchFamily="34" charset="0"/>
              </a:rPr>
              <a:t>Government statistics – </a:t>
            </a:r>
            <a:r>
              <a:rPr lang="en-US" dirty="0" smtClean="0">
                <a:latin typeface="Arial" panose="020B0604020202020204" pitchFamily="34" charset="0"/>
                <a:cs typeface="Arial" panose="020B0604020202020204" pitchFamily="34" charset="0"/>
              </a:rPr>
              <a:t>these are a detailed source of general information about such things as the population and its age structure. This is available in most countries.</a:t>
            </a:r>
          </a:p>
          <a:p>
            <a:pPr marL="515938" indent="-227013">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 </a:t>
            </a:r>
            <a:r>
              <a:rPr lang="en-US" b="1" dirty="0" smtClean="0">
                <a:latin typeface="Arial" panose="020B0604020202020204" pitchFamily="34" charset="0"/>
                <a:cs typeface="Arial" panose="020B0604020202020204" pitchFamily="34" charset="0"/>
              </a:rPr>
              <a:t>Newspapers – </a:t>
            </a:r>
            <a:r>
              <a:rPr lang="en-US" dirty="0" smtClean="0">
                <a:latin typeface="Arial" panose="020B0604020202020204" pitchFamily="34" charset="0"/>
                <a:cs typeface="Arial" panose="020B0604020202020204" pitchFamily="34" charset="0"/>
              </a:rPr>
              <a:t>They may have useful articles, e.g. about the general state of the economy and whether customers are expected to increase or decrease their spending in the near future.</a:t>
            </a:r>
          </a:p>
          <a:p>
            <a:pPr marL="515938" indent="-227013">
              <a:buClr>
                <a:srgbClr val="00B050"/>
              </a:buClr>
              <a:buFont typeface="Arial" panose="020B0604020202020204" pitchFamily="34" charset="0"/>
              <a:buChar char="•"/>
            </a:pPr>
            <a:r>
              <a:rPr lang="en-US" b="1" dirty="0" smtClean="0">
                <a:latin typeface="Arial" panose="020B0604020202020204" pitchFamily="34" charset="0"/>
                <a:cs typeface="Arial" panose="020B0604020202020204" pitchFamily="34" charset="0"/>
              </a:rPr>
              <a:t>Trade Association – </a:t>
            </a:r>
            <a:r>
              <a:rPr lang="en-US" dirty="0" smtClean="0">
                <a:latin typeface="Arial" panose="020B0604020202020204" pitchFamily="34" charset="0"/>
                <a:cs typeface="Arial" panose="020B0604020202020204" pitchFamily="34" charset="0"/>
              </a:rPr>
              <a:t>Within the industry, they often provide information for the businesses in that industry. E.g. there might be an agricultural association which helps farmers who grow particular crops.</a:t>
            </a:r>
            <a:endParaRPr lang="en-US" b="1" dirty="0" smtClean="0">
              <a:latin typeface="Arial" panose="020B0604020202020204" pitchFamily="34" charset="0"/>
              <a:cs typeface="Arial" panose="020B0604020202020204" pitchFamily="34" charset="0"/>
            </a:endParaRP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147</a:t>
            </a:r>
            <a:endParaRPr lang="en-GB" sz="20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13474" t="17516" r="40038" b="5704"/>
          <a:stretch/>
        </p:blipFill>
        <p:spPr>
          <a:xfrm>
            <a:off x="6726702" y="1124744"/>
            <a:ext cx="2093771" cy="1944216"/>
          </a:xfrm>
          <a:prstGeom prst="rect">
            <a:avLst/>
          </a:prstGeom>
          <a:noFill/>
          <a:effectLst>
            <a:outerShdw blurRad="101600" dist="38100" dir="2700000" sx="102000" sy="102000" algn="tl" rotWithShape="0">
              <a:prstClr val="black">
                <a:alpha val="40000"/>
              </a:prstClr>
            </a:outerShdw>
          </a:effectLst>
        </p:spPr>
      </p:pic>
      <p:pic>
        <p:nvPicPr>
          <p:cNvPr id="3" name="Picture 2">
            <a:hlinkClick r:id="rId5"/>
          </p:cNvPr>
          <p:cNvPicPr>
            <a:picLocks noChangeAspect="1"/>
          </p:cNvPicPr>
          <p:nvPr/>
        </p:nvPicPr>
        <p:blipFill rotWithShape="1">
          <a:blip r:embed="rId6"/>
          <a:srcRect l="14580" t="11609" r="33397" b="4720"/>
          <a:stretch/>
        </p:blipFill>
        <p:spPr>
          <a:xfrm>
            <a:off x="6726702" y="3185281"/>
            <a:ext cx="2093771" cy="1893303"/>
          </a:xfrm>
          <a:prstGeom prst="rect">
            <a:avLst/>
          </a:prstGeom>
          <a:noFill/>
          <a:effectLst>
            <a:outerShdw blurRad="101600" dist="38100" dir="2700000" sx="102000" sy="102000" algn="tl" rotWithShape="0">
              <a:prstClr val="black">
                <a:alpha val="40000"/>
              </a:prstClr>
            </a:outerShdw>
          </a:effectLst>
        </p:spPr>
      </p:pic>
      <p:pic>
        <p:nvPicPr>
          <p:cNvPr id="4" name="Picture 3">
            <a:hlinkClick r:id="rId7"/>
          </p:cNvPr>
          <p:cNvPicPr>
            <a:picLocks noChangeAspect="1"/>
          </p:cNvPicPr>
          <p:nvPr/>
        </p:nvPicPr>
        <p:blipFill rotWithShape="1">
          <a:blip r:embed="rId8"/>
          <a:srcRect l="14580" t="13579" r="63836" b="60828"/>
          <a:stretch/>
        </p:blipFill>
        <p:spPr>
          <a:xfrm>
            <a:off x="6726702" y="5201505"/>
            <a:ext cx="2093771" cy="1395847"/>
          </a:xfrm>
          <a:prstGeom prst="rect">
            <a:avLst/>
          </a:prstGeom>
          <a:noFill/>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292228694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3.2.3 </a:t>
            </a:r>
            <a:r>
              <a:rPr lang="en-GB" sz="3600" dirty="0"/>
              <a:t>– </a:t>
            </a:r>
            <a:r>
              <a:rPr lang="en-GB" sz="3600" dirty="0" smtClean="0"/>
              <a:t>External Sources of Information</a:t>
            </a:r>
            <a:endParaRPr lang="en-GB" sz="3600" b="1" dirty="0" smtClean="0"/>
          </a:p>
        </p:txBody>
      </p:sp>
      <p:sp>
        <p:nvSpPr>
          <p:cNvPr id="34" name="Rectangle 33"/>
          <p:cNvSpPr/>
          <p:nvPr/>
        </p:nvSpPr>
        <p:spPr>
          <a:xfrm>
            <a:off x="323528" y="1124744"/>
            <a:ext cx="6624736" cy="4524315"/>
          </a:xfrm>
          <a:prstGeom prst="rect">
            <a:avLst/>
          </a:prstGeom>
        </p:spPr>
        <p:txBody>
          <a:bodyPr wrap="square">
            <a:spAutoFit/>
          </a:bodyPr>
          <a:lstStyle/>
          <a:p>
            <a:pPr marL="517525" indent="-227013">
              <a:buClr>
                <a:srgbClr val="00B050"/>
              </a:buClr>
              <a:buFont typeface="Arial" panose="020B0604020202020204" pitchFamily="34" charset="0"/>
              <a:buChar char="•"/>
            </a:pPr>
            <a:r>
              <a:rPr lang="en-US" sz="1600" b="1" dirty="0" smtClean="0">
                <a:latin typeface="Arial" panose="020B0604020202020204" pitchFamily="34" charset="0"/>
                <a:cs typeface="Arial" panose="020B0604020202020204" pitchFamily="34" charset="0"/>
              </a:rPr>
              <a:t>Market Research Agencies – </a:t>
            </a:r>
            <a:r>
              <a:rPr lang="en-US" sz="1600" dirty="0" smtClean="0">
                <a:latin typeface="Arial" panose="020B0604020202020204" pitchFamily="34" charset="0"/>
                <a:cs typeface="Arial" panose="020B0604020202020204" pitchFamily="34" charset="0"/>
              </a:rPr>
              <a:t>Specialist agencies who carry out research on behalf of companies or anyone who commissions them. They sometimes publish reports of their research into particular markets. However, whilst the reports contain very detailed information about the market, they are expensive to buy.</a:t>
            </a:r>
          </a:p>
          <a:p>
            <a:pPr marL="517525" indent="-227013">
              <a:buClr>
                <a:srgbClr val="00B050"/>
              </a:buClr>
              <a:buFont typeface="Arial" panose="020B0604020202020204" pitchFamily="34" charset="0"/>
              <a:buChar char="•"/>
            </a:pPr>
            <a:r>
              <a:rPr lang="en-US" sz="1600" b="1" dirty="0" smtClean="0">
                <a:latin typeface="Arial" panose="020B0604020202020204" pitchFamily="34" charset="0"/>
                <a:cs typeface="Arial" panose="020B0604020202020204" pitchFamily="34" charset="0"/>
              </a:rPr>
              <a:t>The Internet – </a:t>
            </a:r>
            <a:r>
              <a:rPr lang="en-US" sz="1600" dirty="0" smtClean="0">
                <a:latin typeface="Arial" panose="020B0604020202020204" pitchFamily="34" charset="0"/>
                <a:cs typeface="Arial" panose="020B0604020202020204" pitchFamily="34" charset="0"/>
              </a:rPr>
              <a:t>provides an easily accessible source of a very wide range of information, including information on companies from their own websites, on government statistics, newspapers, etc. In fact and paper-based sources of information can often be easily and quickly accessed through the internet. However, care must be taken to check information as it is not always accurate.</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Secondary research is often a much cheaper way of gathering information as the research has already been done by others. It may be needed to help assess the total size of a market by finding out the size of the population and its age structure. Newspapers may carry vital economic forecasts if you are trying to assess when a recession might end and your sales increase again. This type of information could not be obtained by primary research.</a:t>
            </a: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147</a:t>
            </a:r>
            <a:endParaRPr lang="en-GB" sz="2000" b="1" dirty="0">
              <a:latin typeface="Arial" panose="020B0604020202020204" pitchFamily="34" charset="0"/>
              <a:cs typeface="Arial" panose="020B0604020202020204" pitchFamily="34" charset="0"/>
            </a:endParaRPr>
          </a:p>
        </p:txBody>
      </p:sp>
      <p:sp>
        <p:nvSpPr>
          <p:cNvPr id="6" name="TextBox 5"/>
          <p:cNvSpPr txBox="1"/>
          <p:nvPr/>
        </p:nvSpPr>
        <p:spPr>
          <a:xfrm>
            <a:off x="297621" y="5661248"/>
            <a:ext cx="6002571" cy="923330"/>
          </a:xfrm>
          <a:prstGeom prst="rect">
            <a:avLst/>
          </a:prstGeom>
          <a:solidFill>
            <a:schemeClr val="accent1">
              <a:lumMod val="40000"/>
              <a:lumOff val="60000"/>
            </a:schemeClr>
          </a:solidFill>
          <a:ln w="38100">
            <a:solidFill>
              <a:srgbClr val="F53939"/>
            </a:solidFill>
          </a:ln>
        </p:spPr>
        <p:txBody>
          <a:bodyPr wrap="square" rtlCol="0">
            <a:spAutoFit/>
          </a:bodyPr>
          <a:lstStyle/>
          <a:p>
            <a:r>
              <a:rPr lang="en-US" b="1" dirty="0" smtClean="0"/>
              <a:t>Tips for Success </a:t>
            </a:r>
            <a:r>
              <a:rPr lang="en-US" dirty="0" smtClean="0"/>
              <a:t>- Make sure you can select a suitable method of Secondary Research for particular products and explain why it is suitable.</a:t>
            </a:r>
            <a:endParaRPr lang="en-GB" dirty="0"/>
          </a:p>
        </p:txBody>
      </p:sp>
      <p:pic>
        <p:nvPicPr>
          <p:cNvPr id="2" name="Picture 1"/>
          <p:cNvPicPr>
            <a:picLocks noChangeAspect="1"/>
          </p:cNvPicPr>
          <p:nvPr/>
        </p:nvPicPr>
        <p:blipFill rotWithShape="1">
          <a:blip r:embed="rId3"/>
          <a:srcRect l="30077" t="16532" r="31183" b="33266"/>
          <a:stretch/>
        </p:blipFill>
        <p:spPr>
          <a:xfrm>
            <a:off x="6879798" y="1150985"/>
            <a:ext cx="1940674" cy="1413919"/>
          </a:xfrm>
          <a:prstGeom prst="rect">
            <a:avLst/>
          </a:prstGeom>
          <a:noFill/>
          <a:effectLst>
            <a:outerShdw blurRad="101600" dist="38100" dir="2700000" sx="102000" sy="102000" algn="tl" rotWithShape="0">
              <a:prstClr val="black">
                <a:alpha val="40000"/>
              </a:prstClr>
            </a:outerShdw>
          </a:effectLst>
        </p:spPr>
      </p:pic>
      <p:pic>
        <p:nvPicPr>
          <p:cNvPr id="3" name="Picture 2">
            <a:hlinkClick r:id="rId4"/>
          </p:cNvPr>
          <p:cNvPicPr>
            <a:picLocks noChangeAspect="1"/>
          </p:cNvPicPr>
          <p:nvPr/>
        </p:nvPicPr>
        <p:blipFill rotWithShape="1">
          <a:blip r:embed="rId5"/>
          <a:srcRect l="14943" t="19687" r="33588" b="6486"/>
          <a:stretch/>
        </p:blipFill>
        <p:spPr>
          <a:xfrm>
            <a:off x="6945384" y="2852936"/>
            <a:ext cx="1875088" cy="1512168"/>
          </a:xfrm>
          <a:prstGeom prst="rect">
            <a:avLst/>
          </a:prstGeom>
          <a:noFill/>
          <a:effectLst>
            <a:outerShdw blurRad="101600" dist="38100" dir="2700000" sx="102000" sy="102000" algn="tl" rotWithShape="0">
              <a:prstClr val="black">
                <a:alpha val="40000"/>
              </a:prstClr>
            </a:outerShdw>
          </a:effectLst>
        </p:spPr>
      </p:pic>
      <p:pic>
        <p:nvPicPr>
          <p:cNvPr id="4" name="Picture 3">
            <a:hlinkClick r:id="rId6"/>
          </p:cNvPr>
          <p:cNvPicPr>
            <a:picLocks noChangeAspect="1"/>
          </p:cNvPicPr>
          <p:nvPr/>
        </p:nvPicPr>
        <p:blipFill rotWithShape="1">
          <a:blip r:embed="rId7"/>
          <a:srcRect l="26203" t="15548" r="28416" b="13579"/>
          <a:stretch/>
        </p:blipFill>
        <p:spPr>
          <a:xfrm>
            <a:off x="6934262" y="4797152"/>
            <a:ext cx="1886210" cy="1656184"/>
          </a:xfrm>
          <a:prstGeom prst="rect">
            <a:avLst/>
          </a:prstGeom>
          <a:noFill/>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295861362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3.2.3 </a:t>
            </a:r>
            <a:r>
              <a:rPr lang="en-GB" sz="3600" dirty="0"/>
              <a:t>– </a:t>
            </a:r>
            <a:r>
              <a:rPr lang="en-GB" sz="3600" dirty="0" smtClean="0"/>
              <a:t>External Sources of Information</a:t>
            </a:r>
            <a:endParaRPr lang="en-GB" sz="3600" b="1" dirty="0" smtClean="0"/>
          </a:p>
        </p:txBody>
      </p:sp>
      <p:sp>
        <p:nvSpPr>
          <p:cNvPr id="34" name="Rectangle 33"/>
          <p:cNvSpPr/>
          <p:nvPr/>
        </p:nvSpPr>
        <p:spPr>
          <a:xfrm>
            <a:off x="323528" y="1124744"/>
            <a:ext cx="8496944" cy="707886"/>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Activity 11.3 </a:t>
            </a:r>
            <a:r>
              <a:rPr lang="en-US" sz="2000" dirty="0" smtClean="0">
                <a:latin typeface="Arial" panose="020B0604020202020204" pitchFamily="34" charset="0"/>
                <a:cs typeface="Arial" panose="020B0604020202020204" pitchFamily="34" charset="0"/>
              </a:rPr>
              <a:t>– Which of the following sources of information gathered by a business are primary data and which are secondary?</a:t>
            </a: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148</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124261052"/>
              </p:ext>
            </p:extLst>
          </p:nvPr>
        </p:nvGraphicFramePr>
        <p:xfrm>
          <a:off x="349478" y="1992208"/>
          <a:ext cx="8470994" cy="4389120"/>
        </p:xfrm>
        <a:graphic>
          <a:graphicData uri="http://schemas.openxmlformats.org/drawingml/2006/table">
            <a:tbl>
              <a:tblPr firstRow="1" bandRow="1">
                <a:tableStyleId>{5C22544A-7EE6-4342-B048-85BDC9FD1C3A}</a:tableStyleId>
              </a:tblPr>
              <a:tblGrid>
                <a:gridCol w="5590674"/>
                <a:gridCol w="2880320"/>
              </a:tblGrid>
              <a:tr h="201954">
                <a:tc>
                  <a:txBody>
                    <a:bodyPr/>
                    <a:lstStyle/>
                    <a:p>
                      <a:r>
                        <a:rPr lang="en-US" sz="1800" dirty="0" smtClean="0">
                          <a:latin typeface="Arial" panose="020B0604020202020204" pitchFamily="34" charset="0"/>
                          <a:cs typeface="Arial" panose="020B0604020202020204" pitchFamily="34" charset="0"/>
                        </a:rPr>
                        <a:t>Data</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800" dirty="0" smtClean="0">
                          <a:latin typeface="Arial" panose="020B0604020202020204" pitchFamily="34" charset="0"/>
                          <a:cs typeface="Arial" panose="020B0604020202020204" pitchFamily="34" charset="0"/>
                        </a:rPr>
                        <a:t>Primary or Secondary?</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1954">
                <a:tc>
                  <a:txBody>
                    <a:bodyPr/>
                    <a:lstStyle/>
                    <a:p>
                      <a:r>
                        <a:rPr lang="en-US" sz="1800" dirty="0" smtClean="0">
                          <a:latin typeface="Arial" panose="020B0604020202020204" pitchFamily="34" charset="0"/>
                          <a:cs typeface="Arial" panose="020B0604020202020204" pitchFamily="34" charset="0"/>
                        </a:rPr>
                        <a:t>The </a:t>
                      </a:r>
                      <a:r>
                        <a:rPr lang="en-US" sz="1800" i="1" dirty="0" smtClean="0">
                          <a:latin typeface="Arial" panose="020B0604020202020204" pitchFamily="34" charset="0"/>
                          <a:cs typeface="Arial" panose="020B0604020202020204" pitchFamily="34" charset="0"/>
                        </a:rPr>
                        <a:t>Daily News</a:t>
                      </a:r>
                      <a:r>
                        <a:rPr lang="en-US" sz="1800" i="0" dirty="0" smtClean="0">
                          <a:latin typeface="Arial" panose="020B0604020202020204" pitchFamily="34" charset="0"/>
                          <a:cs typeface="Arial" panose="020B0604020202020204" pitchFamily="34" charset="0"/>
                        </a:rPr>
                        <a:t> article on a</a:t>
                      </a:r>
                      <a:r>
                        <a:rPr lang="en-US" sz="1800" i="0" baseline="0" dirty="0" smtClean="0">
                          <a:latin typeface="Arial" panose="020B0604020202020204" pitchFamily="34" charset="0"/>
                          <a:cs typeface="Arial" panose="020B0604020202020204" pitchFamily="34" charset="0"/>
                        </a:rPr>
                        <a:t> competitor’s new product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1954">
                <a:tc>
                  <a:txBody>
                    <a:bodyPr/>
                    <a:lstStyle/>
                    <a:p>
                      <a:r>
                        <a:rPr lang="en-US" sz="1800" dirty="0" smtClean="0">
                          <a:latin typeface="Arial" panose="020B0604020202020204" pitchFamily="34" charset="0"/>
                          <a:cs typeface="Arial" panose="020B0604020202020204" pitchFamily="34" charset="0"/>
                        </a:rPr>
                        <a:t>Sales department monthly sales figures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1954">
                <a:tc>
                  <a:txBody>
                    <a:bodyPr/>
                    <a:lstStyle/>
                    <a:p>
                      <a:r>
                        <a:rPr lang="en-US" sz="1800" dirty="0" smtClean="0">
                          <a:latin typeface="Arial" panose="020B0604020202020204" pitchFamily="34" charset="0"/>
                          <a:cs typeface="Arial" panose="020B0604020202020204" pitchFamily="34" charset="0"/>
                        </a:rPr>
                        <a:t>A shop’s daily inventory figures showing on which days sales are at their highest.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1954">
                <a:tc>
                  <a:txBody>
                    <a:bodyPr/>
                    <a:lstStyle/>
                    <a:p>
                      <a:r>
                        <a:rPr lang="en-US" sz="1800" dirty="0" smtClean="0">
                          <a:latin typeface="Arial" panose="020B0604020202020204" pitchFamily="34" charset="0"/>
                          <a:cs typeface="Arial" panose="020B0604020202020204" pitchFamily="34" charset="0"/>
                        </a:rPr>
                        <a:t>A traffic count to see how many vehicles pass your billboard in a week.</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1954">
                <a:tc>
                  <a:txBody>
                    <a:bodyPr/>
                    <a:lstStyle/>
                    <a:p>
                      <a:r>
                        <a:rPr lang="en-US" sz="1800" dirty="0" smtClean="0">
                          <a:latin typeface="Arial" panose="020B0604020202020204" pitchFamily="34" charset="0"/>
                          <a:cs typeface="Arial" panose="020B0604020202020204" pitchFamily="34" charset="0"/>
                        </a:rPr>
                        <a:t>Postal questionnaire results researching into your new product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65989">
                <a:tc>
                  <a:txBody>
                    <a:bodyPr/>
                    <a:lstStyle/>
                    <a:p>
                      <a:r>
                        <a:rPr lang="en-US" sz="1800" dirty="0" smtClean="0">
                          <a:latin typeface="Arial" panose="020B0604020202020204" pitchFamily="34" charset="0"/>
                          <a:cs typeface="Arial" panose="020B0604020202020204" pitchFamily="34" charset="0"/>
                        </a:rPr>
                        <a:t>A market research agency’s report on what customers</a:t>
                      </a:r>
                      <a:r>
                        <a:rPr lang="en-US" sz="1800" baseline="0" dirty="0" smtClean="0">
                          <a:latin typeface="Arial" panose="020B0604020202020204" pitchFamily="34" charset="0"/>
                          <a:cs typeface="Arial" panose="020B0604020202020204" pitchFamily="34" charset="0"/>
                        </a:rPr>
                        <a:t> like and dislike about your product</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65989">
                <a:tc>
                  <a:txBody>
                    <a:bodyPr/>
                    <a:lstStyle/>
                    <a:p>
                      <a:r>
                        <a:rPr lang="en-US" sz="1800" dirty="0" smtClean="0">
                          <a:latin typeface="Arial" panose="020B0604020202020204" pitchFamily="34" charset="0"/>
                          <a:cs typeface="Arial" panose="020B0604020202020204" pitchFamily="34" charset="0"/>
                        </a:rPr>
                        <a:t>Annual government population statistics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65989">
                <a:tc>
                  <a:txBody>
                    <a:bodyPr/>
                    <a:lstStyle/>
                    <a:p>
                      <a:r>
                        <a:rPr lang="en-US" sz="1800" dirty="0" smtClean="0">
                          <a:latin typeface="Arial" panose="020B0604020202020204" pitchFamily="34" charset="0"/>
                          <a:cs typeface="Arial" panose="020B0604020202020204" pitchFamily="34" charset="0"/>
                        </a:rPr>
                        <a:t>Data on customer</a:t>
                      </a:r>
                      <a:r>
                        <a:rPr lang="en-US" sz="1800" baseline="0" dirty="0" smtClean="0">
                          <a:latin typeface="Arial" panose="020B0604020202020204" pitchFamily="34" charset="0"/>
                          <a:cs typeface="Arial" panose="020B0604020202020204" pitchFamily="34" charset="0"/>
                        </a:rPr>
                        <a:t> complaints.</a:t>
                      </a:r>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206321830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extLst>
      <p:ext uri="{BB962C8B-B14F-4D97-AF65-F5344CB8AC3E}">
        <p14:creationId xmlns:p14="http://schemas.microsoft.com/office/powerpoint/2010/main" val="2081750334"/>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600" dirty="0" smtClean="0"/>
              <a:t>3.2.3 </a:t>
            </a:r>
            <a:r>
              <a:rPr lang="en-GB" sz="3600" dirty="0"/>
              <a:t>– </a:t>
            </a:r>
            <a:r>
              <a:rPr lang="en-GB" sz="3600" dirty="0" smtClean="0"/>
              <a:t>External Sources of Information</a:t>
            </a:r>
            <a:endParaRPr lang="en-GB" sz="3600" b="1" dirty="0" smtClean="0"/>
          </a:p>
        </p:txBody>
      </p:sp>
      <p:sp>
        <p:nvSpPr>
          <p:cNvPr id="34" name="Rectangle 33"/>
          <p:cNvSpPr/>
          <p:nvPr/>
        </p:nvSpPr>
        <p:spPr>
          <a:xfrm>
            <a:off x="323528" y="1124744"/>
            <a:ext cx="6336704" cy="5262979"/>
          </a:xfrm>
          <a:prstGeom prst="rect">
            <a:avLst/>
          </a:prstGeom>
        </p:spPr>
        <p:txBody>
          <a:bodyPr wrap="square">
            <a:spAutoFit/>
          </a:bodyPr>
          <a:lstStyle/>
          <a:p>
            <a:pPr>
              <a:buClr>
                <a:srgbClr val="00B050"/>
              </a:buClr>
            </a:pPr>
            <a:r>
              <a:rPr lang="en-US" sz="2100" b="1" dirty="0" smtClean="0">
                <a:solidFill>
                  <a:srgbClr val="002060"/>
                </a:solidFill>
                <a:latin typeface="Arial" panose="020B0604020202020204" pitchFamily="34" charset="0"/>
                <a:cs typeface="Arial" panose="020B0604020202020204" pitchFamily="34" charset="0"/>
              </a:rPr>
              <a:t>Case Study Example</a:t>
            </a:r>
          </a:p>
          <a:p>
            <a:pPr marL="285750" indent="-285750">
              <a:buClr>
                <a:srgbClr val="00B050"/>
              </a:buClr>
              <a:buFont typeface="Wingdings 3" panose="05040102010807070707" pitchFamily="18" charset="2"/>
              <a:buChar char=""/>
            </a:pPr>
            <a:r>
              <a:rPr lang="en-US" sz="2100" dirty="0" smtClean="0">
                <a:solidFill>
                  <a:srgbClr val="002060"/>
                </a:solidFill>
                <a:latin typeface="Arial" panose="020B0604020202020204" pitchFamily="34" charset="0"/>
                <a:cs typeface="Arial" panose="020B0604020202020204" pitchFamily="34" charset="0"/>
              </a:rPr>
              <a:t>Pepsi manufactures fizzy drinks. They want to start selling a new drink in your country. To help them assess the size of the market, you have been asked to find out the following information:</a:t>
            </a:r>
          </a:p>
          <a:p>
            <a:pPr marL="577850" indent="-295275">
              <a:buClr>
                <a:srgbClr val="00B050"/>
              </a:buClr>
              <a:buFont typeface="Arial" panose="020B0604020202020204" pitchFamily="34" charset="0"/>
              <a:buChar char="•"/>
            </a:pPr>
            <a:r>
              <a:rPr lang="en-US" sz="2100" dirty="0" smtClean="0">
                <a:solidFill>
                  <a:srgbClr val="002060"/>
                </a:solidFill>
                <a:latin typeface="Arial" panose="020B0604020202020204" pitchFamily="34" charset="0"/>
                <a:cs typeface="Arial" panose="020B0604020202020204" pitchFamily="34" charset="0"/>
              </a:rPr>
              <a:t>Size of the total population</a:t>
            </a:r>
          </a:p>
          <a:p>
            <a:pPr marL="577850" indent="-295275">
              <a:buClr>
                <a:srgbClr val="00B050"/>
              </a:buClr>
              <a:buFont typeface="Arial" panose="020B0604020202020204" pitchFamily="34" charset="0"/>
              <a:buChar char="•"/>
            </a:pPr>
            <a:r>
              <a:rPr lang="en-US" sz="2100" dirty="0" smtClean="0">
                <a:solidFill>
                  <a:srgbClr val="002060"/>
                </a:solidFill>
                <a:latin typeface="Arial" panose="020B0604020202020204" pitchFamily="34" charset="0"/>
                <a:cs typeface="Arial" panose="020B0604020202020204" pitchFamily="34" charset="0"/>
              </a:rPr>
              <a:t>How many people there are in the age groups 1-10, 11-20 and 21-30 in your country.</a:t>
            </a:r>
          </a:p>
          <a:p>
            <a:pPr marL="577850" indent="-295275">
              <a:buClr>
                <a:srgbClr val="00B050"/>
              </a:buClr>
              <a:buFont typeface="Arial" panose="020B0604020202020204" pitchFamily="34" charset="0"/>
              <a:buChar char="•"/>
            </a:pPr>
            <a:r>
              <a:rPr lang="en-US" sz="2100" dirty="0" smtClean="0">
                <a:solidFill>
                  <a:srgbClr val="002060"/>
                </a:solidFill>
                <a:latin typeface="Arial" panose="020B0604020202020204" pitchFamily="34" charset="0"/>
                <a:cs typeface="Arial" panose="020B0604020202020204" pitchFamily="34" charset="0"/>
              </a:rPr>
              <a:t>How many different fizzy drinks are sold in your country (how many competitors there are)</a:t>
            </a:r>
          </a:p>
          <a:p>
            <a:pPr marL="577850" indent="-295275">
              <a:buClr>
                <a:srgbClr val="00B050"/>
              </a:buClr>
              <a:buFont typeface="Arial" panose="020B0604020202020204" pitchFamily="34" charset="0"/>
              <a:buChar char="•"/>
            </a:pPr>
            <a:r>
              <a:rPr lang="en-US" sz="2100" dirty="0" smtClean="0">
                <a:solidFill>
                  <a:srgbClr val="002060"/>
                </a:solidFill>
                <a:latin typeface="Arial" panose="020B0604020202020204" pitchFamily="34" charset="0"/>
                <a:cs typeface="Arial" panose="020B0604020202020204" pitchFamily="34" charset="0"/>
              </a:rPr>
              <a:t>Where these competitors come from – are they local companies or are they drinks imported?</a:t>
            </a:r>
          </a:p>
          <a:p>
            <a:pPr>
              <a:buClr>
                <a:srgbClr val="00B050"/>
              </a:buClr>
            </a:pPr>
            <a:r>
              <a:rPr lang="en-US" sz="2100" b="1" dirty="0" smtClean="0">
                <a:solidFill>
                  <a:srgbClr val="FF0000"/>
                </a:solidFill>
                <a:latin typeface="Arial" panose="020B0604020202020204" pitchFamily="34" charset="0"/>
                <a:cs typeface="Arial" panose="020B0604020202020204" pitchFamily="34" charset="0"/>
              </a:rPr>
              <a:t>Activity 11.4</a:t>
            </a:r>
            <a:r>
              <a:rPr lang="en-US" sz="2100" dirty="0">
                <a:solidFill>
                  <a:srgbClr val="FF0000"/>
                </a:solidFill>
                <a:latin typeface="Arial" panose="020B0604020202020204" pitchFamily="34" charset="0"/>
                <a:cs typeface="Arial" panose="020B0604020202020204" pitchFamily="34" charset="0"/>
              </a:rPr>
              <a:t> </a:t>
            </a:r>
            <a:r>
              <a:rPr lang="en-US" sz="2100" dirty="0" smtClean="0">
                <a:solidFill>
                  <a:srgbClr val="FF0000"/>
                </a:solidFill>
                <a:latin typeface="Arial" panose="020B0604020202020204" pitchFamily="34" charset="0"/>
                <a:cs typeface="Arial" panose="020B0604020202020204" pitchFamily="34" charset="0"/>
              </a:rPr>
              <a:t>– read the case study above.</a:t>
            </a:r>
          </a:p>
          <a:p>
            <a:pPr marL="285750" indent="-285750">
              <a:buClr>
                <a:srgbClr val="00B050"/>
              </a:buClr>
              <a:buFont typeface="Wingdings 3" panose="05040102010807070707" pitchFamily="18" charset="2"/>
              <a:buChar char=""/>
            </a:pPr>
            <a:r>
              <a:rPr lang="en-US" sz="2100" dirty="0" smtClean="0">
                <a:solidFill>
                  <a:srgbClr val="FF0000"/>
                </a:solidFill>
                <a:latin typeface="Arial" panose="020B0604020202020204" pitchFamily="34" charset="0"/>
                <a:cs typeface="Arial" panose="020B0604020202020204" pitchFamily="34" charset="0"/>
              </a:rPr>
              <a:t>What other research would you advise the company to undertake before starting to sell in your country? Explain your answer.</a:t>
            </a: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148</a:t>
            </a:r>
            <a:endParaRPr lang="en-GB" sz="2000" b="1" dirty="0">
              <a:latin typeface="Arial" panose="020B0604020202020204" pitchFamily="34" charset="0"/>
              <a:cs typeface="Arial" panose="020B0604020202020204" pitchFamily="34" charset="0"/>
            </a:endParaRPr>
          </a:p>
        </p:txBody>
      </p:sp>
      <p:pic>
        <p:nvPicPr>
          <p:cNvPr id="20482" name="Picture 2" descr="http://orig13.deviantart.net/7fae/f/2011/154/7/8/pepsi_can_by_eljangoo-d3hxtv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79" t="14716" r="14160" b="9910"/>
          <a:stretch/>
        </p:blipFill>
        <p:spPr bwMode="auto">
          <a:xfrm>
            <a:off x="6711492" y="1196752"/>
            <a:ext cx="2108981" cy="2592288"/>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484" name="Picture 4" descr="http://img1.exportersindia.com/product_images/bc-full/dir_66/1977436/carbonated-soft-drinks-124319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94"/>
          <a:stretch/>
        </p:blipFill>
        <p:spPr bwMode="auto">
          <a:xfrm>
            <a:off x="6711492" y="3933056"/>
            <a:ext cx="2108981" cy="1374381"/>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486" name="Picture 6" descr="http://www.thelondoneveningpost.com/business/wp-content/uploads/2014/11/sabmiller2-200x200.png"/>
          <p:cNvPicPr>
            <a:picLocks noChangeAspect="1" noChangeArrowheads="1"/>
          </p:cNvPicPr>
          <p:nvPr/>
        </p:nvPicPr>
        <p:blipFill rotWithShape="1">
          <a:blip r:embed="rId5">
            <a:extLst>
              <a:ext uri="{28A0092B-C50C-407E-A947-70E740481C1C}">
                <a14:useLocalDpi xmlns:a14="http://schemas.microsoft.com/office/drawing/2010/main" val="0"/>
              </a:ext>
            </a:extLst>
          </a:blip>
          <a:srcRect t="54646"/>
          <a:stretch/>
        </p:blipFill>
        <p:spPr bwMode="auto">
          <a:xfrm>
            <a:off x="6759844" y="5589240"/>
            <a:ext cx="2063768" cy="936006"/>
          </a:xfrm>
          <a:prstGeom prst="rect">
            <a:avLst/>
          </a:prstGeom>
          <a:noFill/>
          <a:effectLst>
            <a:outerShdw blurRad="1397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92020"/>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500" dirty="0" smtClean="0"/>
              <a:t>3.2.4 </a:t>
            </a:r>
            <a:r>
              <a:rPr lang="en-GB" sz="3500" dirty="0"/>
              <a:t>– </a:t>
            </a:r>
            <a:r>
              <a:rPr lang="en-GB" sz="3500" dirty="0" smtClean="0"/>
              <a:t>Who carries out Market Research</a:t>
            </a:r>
            <a:endParaRPr lang="en-GB" sz="3500" b="1" dirty="0" smtClean="0"/>
          </a:p>
        </p:txBody>
      </p:sp>
      <p:sp>
        <p:nvSpPr>
          <p:cNvPr id="34" name="Rectangle 33"/>
          <p:cNvSpPr/>
          <p:nvPr/>
        </p:nvSpPr>
        <p:spPr>
          <a:xfrm>
            <a:off x="323528" y="1124744"/>
            <a:ext cx="6192688" cy="5664628"/>
          </a:xfrm>
          <a:prstGeom prst="rect">
            <a:avLst/>
          </a:prstGeom>
        </p:spPr>
        <p:txBody>
          <a:bodyPr wrap="square">
            <a:spAutoFit/>
          </a:bodyPr>
          <a:lstStyle/>
          <a:p>
            <a:pPr marL="349250" indent="-349250">
              <a:buClr>
                <a:srgbClr val="00B050"/>
              </a:buClr>
              <a:buFont typeface="Wingdings 3" panose="05040102010807070707" pitchFamily="18" charset="2"/>
              <a:buChar char=""/>
            </a:pPr>
            <a:r>
              <a:rPr lang="en-US" sz="2130" dirty="0" smtClean="0">
                <a:latin typeface="Arial" panose="020B0604020202020204" pitchFamily="34" charset="0"/>
                <a:cs typeface="Arial" panose="020B0604020202020204" pitchFamily="34" charset="0"/>
              </a:rPr>
              <a:t>Businesses can carry out their own research into different aspects of the market for their existing product of the possible market for a new product. Secondary research is often easier and cheaper to carry out, as primary research may be too expensive for the business to undertake itself.</a:t>
            </a:r>
          </a:p>
          <a:p>
            <a:pPr marL="349250" indent="-349250">
              <a:buClr>
                <a:srgbClr val="00B050"/>
              </a:buClr>
              <a:buFont typeface="Wingdings 3" panose="05040102010807070707" pitchFamily="18" charset="2"/>
              <a:buChar char=""/>
            </a:pPr>
            <a:r>
              <a:rPr lang="en-US" sz="2130" dirty="0" smtClean="0">
                <a:latin typeface="Arial" panose="020B0604020202020204" pitchFamily="34" charset="0"/>
                <a:cs typeface="Arial" panose="020B0604020202020204" pitchFamily="34" charset="0"/>
              </a:rPr>
              <a:t>The business may decide that it can afford to pay for a specialist market research agency who will carry out whatever research it is asked to do. (These agencies also carry out opinion polls to see who they predict will win political elections.) They will find out consumers’ spending habits as well as what they think about an individual business’s products and their competitors’ products. However, they are expensive to use.</a:t>
            </a: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149</a:t>
            </a:r>
            <a:endParaRPr lang="en-GB" sz="2000" b="1" dirty="0">
              <a:latin typeface="Arial" panose="020B0604020202020204" pitchFamily="34" charset="0"/>
              <a:cs typeface="Arial" panose="020B0604020202020204" pitchFamily="34" charset="0"/>
            </a:endParaRPr>
          </a:p>
        </p:txBody>
      </p:sp>
      <p:pic>
        <p:nvPicPr>
          <p:cNvPr id="19458" name="Picture 2" descr="http://www.fao.org/docrep/w3241e/w3241e0d.jpg"/>
          <p:cNvPicPr>
            <a:picLocks noChangeAspect="1" noChangeArrowheads="1"/>
          </p:cNvPicPr>
          <p:nvPr/>
        </p:nvPicPr>
        <p:blipFill rotWithShape="1">
          <a:blip r:embed="rId3">
            <a:extLst>
              <a:ext uri="{28A0092B-C50C-407E-A947-70E740481C1C}">
                <a14:useLocalDpi xmlns:a14="http://schemas.microsoft.com/office/drawing/2010/main" val="0"/>
              </a:ext>
            </a:extLst>
          </a:blip>
          <a:srcRect l="1999" t="4795" r="2003" b="3356"/>
          <a:stretch/>
        </p:blipFill>
        <p:spPr bwMode="auto">
          <a:xfrm>
            <a:off x="6430132" y="1196752"/>
            <a:ext cx="2392881" cy="1944216"/>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460" name="Picture 4" descr="http://www.baxinteraction.co.uk/blog/wp-content/uploads/2011/12/secondary-dat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0132" y="5215478"/>
            <a:ext cx="2378363" cy="1302053"/>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462" name="Picture 6" descr="http://www.researchoptimus.com/images/article/infographic.png"/>
          <p:cNvPicPr>
            <a:picLocks noChangeAspect="1" noChangeArrowheads="1"/>
          </p:cNvPicPr>
          <p:nvPr/>
        </p:nvPicPr>
        <p:blipFill rotWithShape="1">
          <a:blip r:embed="rId5">
            <a:extLst>
              <a:ext uri="{28A0092B-C50C-407E-A947-70E740481C1C}">
                <a14:useLocalDpi xmlns:a14="http://schemas.microsoft.com/office/drawing/2010/main" val="0"/>
              </a:ext>
            </a:extLst>
          </a:blip>
          <a:srcRect r="6403" b="8659"/>
          <a:stretch/>
        </p:blipFill>
        <p:spPr bwMode="auto">
          <a:xfrm>
            <a:off x="6593793" y="3284984"/>
            <a:ext cx="2226679" cy="1794297"/>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003173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400" dirty="0" smtClean="0"/>
              <a:t>3.2.4 </a:t>
            </a:r>
            <a:r>
              <a:rPr lang="en-GB" sz="3400" dirty="0"/>
              <a:t>– </a:t>
            </a:r>
            <a:r>
              <a:rPr lang="en-GB" sz="3400" dirty="0" smtClean="0"/>
              <a:t>Accuracy of Market Research Data</a:t>
            </a:r>
            <a:endParaRPr lang="en-GB" sz="3400" b="1" dirty="0" smtClean="0"/>
          </a:p>
        </p:txBody>
      </p:sp>
      <p:sp>
        <p:nvSpPr>
          <p:cNvPr id="34" name="Rectangle 33"/>
          <p:cNvSpPr/>
          <p:nvPr/>
        </p:nvSpPr>
        <p:spPr>
          <a:xfrm>
            <a:off x="323528" y="1124744"/>
            <a:ext cx="8496944" cy="5016758"/>
          </a:xfrm>
          <a:prstGeom prst="rect">
            <a:avLst/>
          </a:prstGeom>
        </p:spPr>
        <p:txBody>
          <a:bodyPr wrap="square">
            <a:spAutoFit/>
          </a:bodyPr>
          <a:lstStyle/>
          <a:p>
            <a:pPr marL="349250" indent="-34925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The reliability or accuracy of the data that has been collected depends largely on:</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How carefully </a:t>
            </a:r>
            <a:r>
              <a:rPr lang="en-US" sz="2000" dirty="0" smtClean="0">
                <a:latin typeface="Arial" panose="020B0604020202020204" pitchFamily="34" charset="0"/>
                <a:cs typeface="Arial" panose="020B0604020202020204" pitchFamily="34" charset="0"/>
              </a:rPr>
              <a:t>the sample was drawn up</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The way </a:t>
            </a:r>
            <a:r>
              <a:rPr lang="en-US" sz="2000" dirty="0" smtClean="0">
                <a:latin typeface="Arial" panose="020B0604020202020204" pitchFamily="34" charset="0"/>
                <a:cs typeface="Arial" panose="020B0604020202020204" pitchFamily="34" charset="0"/>
              </a:rPr>
              <a:t>in which the questions in the questionnaire were phrased to ensure honest responses</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The sample selected </a:t>
            </a:r>
            <a:r>
              <a:rPr lang="en-US" sz="2000" dirty="0" smtClean="0">
                <a:latin typeface="Arial" panose="020B0604020202020204" pitchFamily="34" charset="0"/>
                <a:cs typeface="Arial" panose="020B0604020202020204" pitchFamily="34" charset="0"/>
              </a:rPr>
              <a:t>– it is unlikely to be truly representative of the total population, but it needs to be as near as possible. If a quote sample is used, rather than a random sample, it is easier to get more accurate data.</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The size of the sample </a:t>
            </a:r>
            <a:r>
              <a:rPr lang="en-US" sz="2000" dirty="0" smtClean="0">
                <a:latin typeface="Arial" panose="020B0604020202020204" pitchFamily="34" charset="0"/>
                <a:cs typeface="Arial" panose="020B0604020202020204" pitchFamily="34" charset="0"/>
              </a:rPr>
              <a:t>– this is also important. It is not possible to ask everyone in a population, which is why a sample is used. The larger the sample, the more accurate the results are likely to be, but the more expensive will be the research. If only a small sample is asked, the results are unlikely to be accurate. Therefore, the researchers need to decide how many people will give them the accuracy they want and can afford.</a:t>
            </a:r>
          </a:p>
        </p:txBody>
      </p:sp>
      <p:sp>
        <p:nvSpPr>
          <p:cNvPr id="5" name="Round Same Side Corner Rectangle 4">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149</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831491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300" dirty="0" smtClean="0"/>
              <a:t>3.2.4 </a:t>
            </a:r>
            <a:r>
              <a:rPr lang="en-GB" sz="3300" dirty="0"/>
              <a:t>– </a:t>
            </a:r>
            <a:r>
              <a:rPr lang="en-GB" sz="3300" dirty="0" smtClean="0"/>
              <a:t>Accuracy of Market Research Data</a:t>
            </a:r>
            <a:endParaRPr lang="en-GB" sz="3300" b="1" dirty="0" smtClean="0"/>
          </a:p>
        </p:txBody>
      </p:sp>
      <p:sp>
        <p:nvSpPr>
          <p:cNvPr id="34" name="Rectangle 33"/>
          <p:cNvSpPr/>
          <p:nvPr/>
        </p:nvSpPr>
        <p:spPr>
          <a:xfrm>
            <a:off x="323528" y="1124744"/>
            <a:ext cx="8496944" cy="5324535"/>
          </a:xfrm>
          <a:prstGeom prst="rect">
            <a:avLst/>
          </a:prstGeom>
        </p:spPr>
        <p:txBody>
          <a:bodyPr wrap="square">
            <a:spAutoFit/>
          </a:bodyPr>
          <a:lstStyle/>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Well Phrased Questions - </a:t>
            </a:r>
            <a:r>
              <a:rPr lang="en-US" sz="2000" dirty="0" smtClean="0">
                <a:latin typeface="Arial" panose="020B0604020202020204" pitchFamily="34" charset="0"/>
                <a:cs typeface="Arial" panose="020B0604020202020204" pitchFamily="34" charset="0"/>
              </a:rPr>
              <a:t> trying out questionnaires on a small group of people before using them on a large sample can help to see if any of the questions could be misinterpreted. The questions could be then be rephrased and the revised questionnaire carried out on the main sample.</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Who carried out the research – </a:t>
            </a:r>
            <a:r>
              <a:rPr lang="en-US" sz="2000" dirty="0" smtClean="0">
                <a:latin typeface="Arial" panose="020B0604020202020204" pitchFamily="34" charset="0"/>
                <a:cs typeface="Arial" panose="020B0604020202020204" pitchFamily="34" charset="0"/>
              </a:rPr>
              <a:t>secondary research may not be as accurate at first thought because it was initially carried out for some other purpose and you would not know how the information was actually gathered.</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Bias</a:t>
            </a:r>
            <a:r>
              <a:rPr lang="en-US" sz="2000" dirty="0" smtClean="0">
                <a:latin typeface="Arial" panose="020B0604020202020204" pitchFamily="34" charset="0"/>
                <a:cs typeface="Arial" panose="020B0604020202020204" pitchFamily="34" charset="0"/>
              </a:rPr>
              <a:t> – Articles in newspapers sometimes have a bias and important information is left out deliberately.</a:t>
            </a:r>
          </a:p>
          <a:p>
            <a:pPr marL="577850" indent="-2286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Age of Information – </a:t>
            </a:r>
            <a:r>
              <a:rPr lang="en-US" sz="2000" dirty="0" smtClean="0">
                <a:latin typeface="Arial" panose="020B0604020202020204" pitchFamily="34" charset="0"/>
                <a:cs typeface="Arial" panose="020B0604020202020204" pitchFamily="34" charset="0"/>
              </a:rPr>
              <a:t>statistics can quickly become out of date, no longer relating to current trends in consumers’ buying habits, but reflecting what they used to be spending their money on.</a:t>
            </a:r>
          </a:p>
          <a:p>
            <a:pPr marL="349250" indent="-34290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These are just some of the reasons why information collected from all sources, both primary and secondary, should be used with care. It should never be assumed straightaway that information is correct.</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149</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564138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100" dirty="0" smtClean="0"/>
              <a:t>3.2.4 </a:t>
            </a:r>
            <a:r>
              <a:rPr lang="en-GB" sz="3100" dirty="0"/>
              <a:t>– </a:t>
            </a:r>
            <a:r>
              <a:rPr lang="en-GB" sz="3100" dirty="0" smtClean="0"/>
              <a:t>Revision Summary – Primary Research</a:t>
            </a:r>
            <a:endParaRPr lang="en-GB" sz="3100" b="1" dirty="0" smtClean="0"/>
          </a:p>
        </p:txBody>
      </p:sp>
      <p:sp>
        <p:nvSpPr>
          <p:cNvPr id="34" name="Rectangle 33"/>
          <p:cNvSpPr/>
          <p:nvPr/>
        </p:nvSpPr>
        <p:spPr>
          <a:xfrm>
            <a:off x="323528" y="1124744"/>
            <a:ext cx="8496944" cy="400110"/>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Methods of Market Research – Primary Research</a:t>
            </a:r>
            <a:endParaRPr lang="en-US" sz="2000" dirty="0" smtClean="0">
              <a:latin typeface="Arial" panose="020B0604020202020204" pitchFamily="34" charset="0"/>
              <a:cs typeface="Arial" panose="020B0604020202020204" pitchFamily="34" charset="0"/>
            </a:endParaRP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150</a:t>
            </a:r>
            <a:endParaRPr lang="en-GB" sz="2400" b="1" dirty="0">
              <a:latin typeface="Arial" panose="020B0604020202020204" pitchFamily="34" charset="0"/>
              <a:cs typeface="Arial" panose="020B0604020202020204" pitchFamily="34" charset="0"/>
            </a:endParaRPr>
          </a:p>
        </p:txBody>
      </p:sp>
      <p:sp>
        <p:nvSpPr>
          <p:cNvPr id="6" name="TextBox 5"/>
          <p:cNvSpPr txBox="1"/>
          <p:nvPr/>
        </p:nvSpPr>
        <p:spPr>
          <a:xfrm>
            <a:off x="3275856" y="3657218"/>
            <a:ext cx="2817984" cy="707886"/>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PRIMARY RESEARCH (FIELD RESEARCH)</a:t>
            </a:r>
            <a:endParaRPr lang="en-GB" sz="2000" dirty="0"/>
          </a:p>
        </p:txBody>
      </p:sp>
      <p:cxnSp>
        <p:nvCxnSpPr>
          <p:cNvPr id="7" name="Straight Arrow Connector 6"/>
          <p:cNvCxnSpPr>
            <a:stCxn id="6" idx="1"/>
            <a:endCxn id="10" idx="0"/>
          </p:cNvCxnSpPr>
          <p:nvPr/>
        </p:nvCxnSpPr>
        <p:spPr>
          <a:xfrm flipH="1">
            <a:off x="2427720" y="4011161"/>
            <a:ext cx="848136" cy="77669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6021832" y="2780928"/>
            <a:ext cx="1718520" cy="400110"/>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Observation</a:t>
            </a:r>
            <a:endParaRPr lang="en-GB" sz="2000" dirty="0"/>
          </a:p>
        </p:txBody>
      </p:sp>
      <p:sp>
        <p:nvSpPr>
          <p:cNvPr id="9" name="TextBox 8"/>
          <p:cNvSpPr txBox="1"/>
          <p:nvPr/>
        </p:nvSpPr>
        <p:spPr>
          <a:xfrm>
            <a:off x="1363560" y="2780928"/>
            <a:ext cx="2056312" cy="400110"/>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Questionnaires</a:t>
            </a:r>
            <a:endParaRPr lang="en-GB" sz="2000" dirty="0"/>
          </a:p>
        </p:txBody>
      </p:sp>
      <p:sp>
        <p:nvSpPr>
          <p:cNvPr id="10" name="TextBox 9"/>
          <p:cNvSpPr txBox="1"/>
          <p:nvPr/>
        </p:nvSpPr>
        <p:spPr>
          <a:xfrm>
            <a:off x="1579584" y="4787860"/>
            <a:ext cx="1696272" cy="461665"/>
          </a:xfrm>
          <a:prstGeom prst="rect">
            <a:avLst/>
          </a:prstGeom>
          <a:solidFill>
            <a:srgbClr val="FFD03B"/>
          </a:solidFill>
          <a:ln w="38100">
            <a:solidFill>
              <a:srgbClr val="002060"/>
            </a:solidFill>
          </a:ln>
        </p:spPr>
        <p:txBody>
          <a:bodyPr wrap="square" lIns="45720" rIns="45720" rtlCol="0">
            <a:spAutoFit/>
          </a:bodyPr>
          <a:lstStyle/>
          <a:p>
            <a:pPr algn="ctr"/>
            <a:r>
              <a:rPr lang="en-US" sz="2400" b="1" dirty="0" smtClean="0"/>
              <a:t>Interviews</a:t>
            </a:r>
            <a:endParaRPr lang="en-GB" sz="2400" dirty="0"/>
          </a:p>
        </p:txBody>
      </p:sp>
      <p:sp>
        <p:nvSpPr>
          <p:cNvPr id="11" name="TextBox 10"/>
          <p:cNvSpPr txBox="1"/>
          <p:nvPr/>
        </p:nvSpPr>
        <p:spPr>
          <a:xfrm>
            <a:off x="6012160" y="4677467"/>
            <a:ext cx="1934544" cy="400110"/>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Focus Groups</a:t>
            </a:r>
            <a:endParaRPr lang="en-GB" sz="2000" dirty="0"/>
          </a:p>
        </p:txBody>
      </p:sp>
      <p:cxnSp>
        <p:nvCxnSpPr>
          <p:cNvPr id="14" name="Straight Arrow Connector 13"/>
          <p:cNvCxnSpPr>
            <a:stCxn id="6" idx="3"/>
            <a:endCxn id="11" idx="0"/>
          </p:cNvCxnSpPr>
          <p:nvPr/>
        </p:nvCxnSpPr>
        <p:spPr>
          <a:xfrm>
            <a:off x="6093840" y="4011161"/>
            <a:ext cx="885592" cy="66630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63688" y="1697260"/>
            <a:ext cx="1259606"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Telephone</a:t>
            </a:r>
            <a:endParaRPr lang="en-GB" dirty="0"/>
          </a:p>
        </p:txBody>
      </p:sp>
      <p:sp>
        <p:nvSpPr>
          <p:cNvPr id="22" name="TextBox 21"/>
          <p:cNvSpPr txBox="1"/>
          <p:nvPr/>
        </p:nvSpPr>
        <p:spPr>
          <a:xfrm>
            <a:off x="3317010" y="1697260"/>
            <a:ext cx="1553312"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Face-to-Face</a:t>
            </a:r>
            <a:endParaRPr lang="en-GB" dirty="0"/>
          </a:p>
        </p:txBody>
      </p:sp>
      <p:sp>
        <p:nvSpPr>
          <p:cNvPr id="23" name="TextBox 22"/>
          <p:cNvSpPr txBox="1"/>
          <p:nvPr/>
        </p:nvSpPr>
        <p:spPr>
          <a:xfrm>
            <a:off x="351686" y="1697260"/>
            <a:ext cx="907945"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Postal</a:t>
            </a:r>
            <a:endParaRPr lang="en-GB" dirty="0"/>
          </a:p>
        </p:txBody>
      </p:sp>
      <p:sp>
        <p:nvSpPr>
          <p:cNvPr id="25" name="TextBox 24"/>
          <p:cNvSpPr txBox="1"/>
          <p:nvPr/>
        </p:nvSpPr>
        <p:spPr>
          <a:xfrm>
            <a:off x="356018" y="3543472"/>
            <a:ext cx="1047629"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Internet</a:t>
            </a:r>
            <a:endParaRPr lang="en-GB" dirty="0"/>
          </a:p>
        </p:txBody>
      </p:sp>
      <p:sp>
        <p:nvSpPr>
          <p:cNvPr id="26" name="TextBox 25"/>
          <p:cNvSpPr txBox="1"/>
          <p:nvPr/>
        </p:nvSpPr>
        <p:spPr>
          <a:xfrm>
            <a:off x="971600" y="5970766"/>
            <a:ext cx="1368152"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Individual</a:t>
            </a:r>
            <a:endParaRPr lang="en-GB" dirty="0"/>
          </a:p>
        </p:txBody>
      </p:sp>
      <p:sp>
        <p:nvSpPr>
          <p:cNvPr id="27" name="TextBox 26"/>
          <p:cNvSpPr txBox="1"/>
          <p:nvPr/>
        </p:nvSpPr>
        <p:spPr>
          <a:xfrm>
            <a:off x="2671373" y="5967808"/>
            <a:ext cx="1368152"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Group</a:t>
            </a:r>
            <a:endParaRPr lang="en-GB" dirty="0"/>
          </a:p>
        </p:txBody>
      </p:sp>
      <p:sp>
        <p:nvSpPr>
          <p:cNvPr id="28" name="TextBox 27"/>
          <p:cNvSpPr txBox="1"/>
          <p:nvPr/>
        </p:nvSpPr>
        <p:spPr>
          <a:xfrm>
            <a:off x="6236326" y="1697260"/>
            <a:ext cx="1179854"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Watching</a:t>
            </a:r>
            <a:endParaRPr lang="en-GB" dirty="0"/>
          </a:p>
        </p:txBody>
      </p:sp>
      <p:sp>
        <p:nvSpPr>
          <p:cNvPr id="29" name="TextBox 28"/>
          <p:cNvSpPr txBox="1"/>
          <p:nvPr/>
        </p:nvSpPr>
        <p:spPr>
          <a:xfrm>
            <a:off x="7530937" y="1697260"/>
            <a:ext cx="1289535"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Recording</a:t>
            </a:r>
            <a:endParaRPr lang="en-GB" dirty="0"/>
          </a:p>
        </p:txBody>
      </p:sp>
      <p:sp>
        <p:nvSpPr>
          <p:cNvPr id="30" name="TextBox 29"/>
          <p:cNvSpPr txBox="1"/>
          <p:nvPr/>
        </p:nvSpPr>
        <p:spPr>
          <a:xfrm>
            <a:off x="5316982" y="1697260"/>
            <a:ext cx="802918"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Audits</a:t>
            </a:r>
            <a:endParaRPr lang="en-GB" dirty="0"/>
          </a:p>
        </p:txBody>
      </p:sp>
      <p:cxnSp>
        <p:nvCxnSpPr>
          <p:cNvPr id="31" name="Straight Arrow Connector 30"/>
          <p:cNvCxnSpPr>
            <a:stCxn id="9" idx="2"/>
            <a:endCxn id="25" idx="3"/>
          </p:cNvCxnSpPr>
          <p:nvPr/>
        </p:nvCxnSpPr>
        <p:spPr>
          <a:xfrm flipH="1">
            <a:off x="1403647" y="3181038"/>
            <a:ext cx="988069" cy="5471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9" idx="0"/>
            <a:endCxn id="23" idx="2"/>
          </p:cNvCxnSpPr>
          <p:nvPr/>
        </p:nvCxnSpPr>
        <p:spPr>
          <a:xfrm flipH="1" flipV="1">
            <a:off x="805659" y="2066592"/>
            <a:ext cx="1586057" cy="7143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9" idx="0"/>
            <a:endCxn id="22" idx="2"/>
          </p:cNvCxnSpPr>
          <p:nvPr/>
        </p:nvCxnSpPr>
        <p:spPr>
          <a:xfrm flipV="1">
            <a:off x="2391716" y="2066592"/>
            <a:ext cx="1701950" cy="7143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9" idx="0"/>
            <a:endCxn id="19" idx="2"/>
          </p:cNvCxnSpPr>
          <p:nvPr/>
        </p:nvCxnSpPr>
        <p:spPr>
          <a:xfrm flipV="1">
            <a:off x="2391716" y="2066592"/>
            <a:ext cx="1775" cy="7143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0" idx="2"/>
            <a:endCxn id="26" idx="0"/>
          </p:cNvCxnSpPr>
          <p:nvPr/>
        </p:nvCxnSpPr>
        <p:spPr>
          <a:xfrm flipH="1">
            <a:off x="1655676" y="5249525"/>
            <a:ext cx="772044" cy="72124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0" idx="2"/>
            <a:endCxn id="27" idx="0"/>
          </p:cNvCxnSpPr>
          <p:nvPr/>
        </p:nvCxnSpPr>
        <p:spPr>
          <a:xfrm>
            <a:off x="2427720" y="5249525"/>
            <a:ext cx="927729" cy="71828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8" idx="0"/>
            <a:endCxn id="30" idx="2"/>
          </p:cNvCxnSpPr>
          <p:nvPr/>
        </p:nvCxnSpPr>
        <p:spPr>
          <a:xfrm flipH="1" flipV="1">
            <a:off x="5718441" y="2066592"/>
            <a:ext cx="1162651" cy="7143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8" idx="0"/>
            <a:endCxn id="28" idx="2"/>
          </p:cNvCxnSpPr>
          <p:nvPr/>
        </p:nvCxnSpPr>
        <p:spPr>
          <a:xfrm flipH="1" flipV="1">
            <a:off x="6826253" y="2066592"/>
            <a:ext cx="54839" cy="7143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8" idx="0"/>
            <a:endCxn id="29" idx="2"/>
          </p:cNvCxnSpPr>
          <p:nvPr/>
        </p:nvCxnSpPr>
        <p:spPr>
          <a:xfrm flipV="1">
            <a:off x="6881092" y="2066592"/>
            <a:ext cx="1294613" cy="71433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 idx="0"/>
            <a:endCxn id="9" idx="3"/>
          </p:cNvCxnSpPr>
          <p:nvPr/>
        </p:nvCxnSpPr>
        <p:spPr>
          <a:xfrm flipH="1" flipV="1">
            <a:off x="3419872" y="2980983"/>
            <a:ext cx="1264976" cy="6762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 idx="0"/>
            <a:endCxn id="8" idx="1"/>
          </p:cNvCxnSpPr>
          <p:nvPr/>
        </p:nvCxnSpPr>
        <p:spPr>
          <a:xfrm flipV="1">
            <a:off x="4684848" y="2980983"/>
            <a:ext cx="1336984" cy="67623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7372847"/>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900" dirty="0" smtClean="0"/>
              <a:t>3.2.4 </a:t>
            </a:r>
            <a:r>
              <a:rPr lang="en-GB" sz="2900" dirty="0"/>
              <a:t>– </a:t>
            </a:r>
            <a:r>
              <a:rPr lang="en-GB" sz="2900" dirty="0" smtClean="0"/>
              <a:t>Revision Summary – Secondary Research</a:t>
            </a:r>
            <a:endParaRPr lang="en-GB" sz="2900" b="1" dirty="0" smtClean="0"/>
          </a:p>
        </p:txBody>
      </p:sp>
      <p:sp>
        <p:nvSpPr>
          <p:cNvPr id="34" name="Rectangle 33"/>
          <p:cNvSpPr/>
          <p:nvPr/>
        </p:nvSpPr>
        <p:spPr>
          <a:xfrm>
            <a:off x="323528" y="1124744"/>
            <a:ext cx="8496944" cy="400110"/>
          </a:xfrm>
          <a:prstGeom prst="rect">
            <a:avLst/>
          </a:prstGeom>
        </p:spPr>
        <p:txBody>
          <a:bodyPr wrap="square">
            <a:spAutoFit/>
          </a:bodyPr>
          <a:lstStyle/>
          <a:p>
            <a:pPr>
              <a:buClr>
                <a:srgbClr val="00B050"/>
              </a:buClr>
            </a:pPr>
            <a:r>
              <a:rPr lang="en-US" sz="2000" b="1" dirty="0" smtClean="0">
                <a:latin typeface="Arial" panose="020B0604020202020204" pitchFamily="34" charset="0"/>
                <a:cs typeface="Arial" panose="020B0604020202020204" pitchFamily="34" charset="0"/>
              </a:rPr>
              <a:t>Methods of Market Research </a:t>
            </a:r>
            <a:r>
              <a:rPr lang="en-US" sz="2000" b="1" smtClean="0">
                <a:latin typeface="Arial" panose="020B0604020202020204" pitchFamily="34" charset="0"/>
                <a:cs typeface="Arial" panose="020B0604020202020204" pitchFamily="34" charset="0"/>
              </a:rPr>
              <a:t>– </a:t>
            </a:r>
            <a:r>
              <a:rPr lang="en-US" sz="2000" b="1" smtClean="0">
                <a:latin typeface="Arial" panose="020B0604020202020204" pitchFamily="34" charset="0"/>
                <a:cs typeface="Arial" panose="020B0604020202020204" pitchFamily="34" charset="0"/>
              </a:rPr>
              <a:t>Secondary Research</a:t>
            </a:r>
            <a:endParaRPr lang="en-US" sz="2000" dirty="0" smtClean="0">
              <a:latin typeface="Arial" panose="020B0604020202020204" pitchFamily="34" charset="0"/>
              <a:cs typeface="Arial" panose="020B0604020202020204" pitchFamily="34" charset="0"/>
            </a:endParaRP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150</a:t>
            </a:r>
            <a:endParaRPr lang="en-GB" sz="2400" b="1" dirty="0">
              <a:latin typeface="Arial" panose="020B0604020202020204" pitchFamily="34" charset="0"/>
              <a:cs typeface="Arial" panose="020B0604020202020204" pitchFamily="34" charset="0"/>
            </a:endParaRPr>
          </a:p>
        </p:txBody>
      </p:sp>
      <p:sp>
        <p:nvSpPr>
          <p:cNvPr id="6" name="TextBox 5"/>
          <p:cNvSpPr txBox="1"/>
          <p:nvPr/>
        </p:nvSpPr>
        <p:spPr>
          <a:xfrm>
            <a:off x="3023294" y="3356992"/>
            <a:ext cx="3213032" cy="707886"/>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SECONDARY RESEARCH (DESK RESEARCH)</a:t>
            </a:r>
            <a:endParaRPr lang="en-GB" sz="2000" dirty="0"/>
          </a:p>
        </p:txBody>
      </p:sp>
      <p:cxnSp>
        <p:nvCxnSpPr>
          <p:cNvPr id="7" name="Straight Arrow Connector 6"/>
          <p:cNvCxnSpPr>
            <a:stCxn id="6" idx="2"/>
            <a:endCxn id="10" idx="0"/>
          </p:cNvCxnSpPr>
          <p:nvPr/>
        </p:nvCxnSpPr>
        <p:spPr>
          <a:xfrm flipH="1">
            <a:off x="4628048" y="4064878"/>
            <a:ext cx="1762" cy="54818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491880" y="2524834"/>
            <a:ext cx="2264168" cy="400110"/>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Internal Sources</a:t>
            </a:r>
            <a:endParaRPr lang="en-GB" sz="2000" dirty="0"/>
          </a:p>
        </p:txBody>
      </p:sp>
      <p:sp>
        <p:nvSpPr>
          <p:cNvPr id="10" name="TextBox 9"/>
          <p:cNvSpPr txBox="1"/>
          <p:nvPr/>
        </p:nvSpPr>
        <p:spPr>
          <a:xfrm>
            <a:off x="3500048" y="4613066"/>
            <a:ext cx="2256000" cy="400110"/>
          </a:xfrm>
          <a:prstGeom prst="rect">
            <a:avLst/>
          </a:prstGeom>
          <a:solidFill>
            <a:srgbClr val="FFD03B"/>
          </a:solidFill>
          <a:ln w="38100">
            <a:solidFill>
              <a:srgbClr val="002060"/>
            </a:solidFill>
          </a:ln>
        </p:spPr>
        <p:txBody>
          <a:bodyPr wrap="square" lIns="45720" rIns="45720" rtlCol="0">
            <a:spAutoFit/>
          </a:bodyPr>
          <a:lstStyle/>
          <a:p>
            <a:pPr algn="ctr"/>
            <a:r>
              <a:rPr lang="en-US" sz="2000" b="1" dirty="0" smtClean="0"/>
              <a:t>External Sources</a:t>
            </a:r>
            <a:endParaRPr lang="en-GB" sz="2000" dirty="0"/>
          </a:p>
        </p:txBody>
      </p:sp>
      <p:sp>
        <p:nvSpPr>
          <p:cNvPr id="19" name="TextBox 18"/>
          <p:cNvSpPr txBox="1"/>
          <p:nvPr/>
        </p:nvSpPr>
        <p:spPr>
          <a:xfrm>
            <a:off x="1763688" y="1697260"/>
            <a:ext cx="1259606"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Telephone</a:t>
            </a:r>
            <a:endParaRPr lang="en-GB" dirty="0"/>
          </a:p>
        </p:txBody>
      </p:sp>
      <p:sp>
        <p:nvSpPr>
          <p:cNvPr id="22" name="TextBox 21"/>
          <p:cNvSpPr txBox="1"/>
          <p:nvPr/>
        </p:nvSpPr>
        <p:spPr>
          <a:xfrm>
            <a:off x="3851920" y="1697260"/>
            <a:ext cx="1553312"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Face-to-Face</a:t>
            </a:r>
            <a:endParaRPr lang="en-GB" dirty="0"/>
          </a:p>
        </p:txBody>
      </p:sp>
      <p:sp>
        <p:nvSpPr>
          <p:cNvPr id="23" name="TextBox 22"/>
          <p:cNvSpPr txBox="1"/>
          <p:nvPr/>
        </p:nvSpPr>
        <p:spPr>
          <a:xfrm>
            <a:off x="351686" y="1697260"/>
            <a:ext cx="907945"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Postal</a:t>
            </a:r>
            <a:endParaRPr lang="en-GB" dirty="0"/>
          </a:p>
        </p:txBody>
      </p:sp>
      <p:sp>
        <p:nvSpPr>
          <p:cNvPr id="26" name="TextBox 25"/>
          <p:cNvSpPr txBox="1"/>
          <p:nvPr/>
        </p:nvSpPr>
        <p:spPr>
          <a:xfrm>
            <a:off x="6406706" y="4222829"/>
            <a:ext cx="2413766" cy="646331"/>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Government reports and statistics</a:t>
            </a:r>
            <a:endParaRPr lang="en-GB" dirty="0"/>
          </a:p>
        </p:txBody>
      </p:sp>
      <p:sp>
        <p:nvSpPr>
          <p:cNvPr id="27" name="TextBox 26"/>
          <p:cNvSpPr txBox="1"/>
          <p:nvPr/>
        </p:nvSpPr>
        <p:spPr>
          <a:xfrm>
            <a:off x="611560" y="5827349"/>
            <a:ext cx="1931877" cy="646331"/>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Specialist trade journals</a:t>
            </a:r>
            <a:endParaRPr lang="en-GB" dirty="0"/>
          </a:p>
        </p:txBody>
      </p:sp>
      <p:sp>
        <p:nvSpPr>
          <p:cNvPr id="28" name="TextBox 27"/>
          <p:cNvSpPr txBox="1"/>
          <p:nvPr/>
        </p:nvSpPr>
        <p:spPr>
          <a:xfrm>
            <a:off x="6236326" y="1697260"/>
            <a:ext cx="1179854"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Watching</a:t>
            </a:r>
            <a:endParaRPr lang="en-GB" dirty="0"/>
          </a:p>
        </p:txBody>
      </p:sp>
      <p:sp>
        <p:nvSpPr>
          <p:cNvPr id="29" name="TextBox 28"/>
          <p:cNvSpPr txBox="1"/>
          <p:nvPr/>
        </p:nvSpPr>
        <p:spPr>
          <a:xfrm>
            <a:off x="7530937" y="1697260"/>
            <a:ext cx="1289535"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Recording</a:t>
            </a:r>
            <a:endParaRPr lang="en-GB" dirty="0"/>
          </a:p>
        </p:txBody>
      </p:sp>
      <p:cxnSp>
        <p:nvCxnSpPr>
          <p:cNvPr id="35" name="Straight Arrow Connector 34"/>
          <p:cNvCxnSpPr>
            <a:stCxn id="9" idx="1"/>
            <a:endCxn id="23" idx="2"/>
          </p:cNvCxnSpPr>
          <p:nvPr/>
        </p:nvCxnSpPr>
        <p:spPr>
          <a:xfrm flipH="1" flipV="1">
            <a:off x="805659" y="2066592"/>
            <a:ext cx="2686221" cy="65829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9" idx="0"/>
            <a:endCxn id="22" idx="2"/>
          </p:cNvCxnSpPr>
          <p:nvPr/>
        </p:nvCxnSpPr>
        <p:spPr>
          <a:xfrm flipV="1">
            <a:off x="4623964" y="2066592"/>
            <a:ext cx="4612" cy="45824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9" idx="1"/>
            <a:endCxn id="19" idx="2"/>
          </p:cNvCxnSpPr>
          <p:nvPr/>
        </p:nvCxnSpPr>
        <p:spPr>
          <a:xfrm flipH="1" flipV="1">
            <a:off x="2393491" y="2066592"/>
            <a:ext cx="1098389" cy="65829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0" idx="3"/>
            <a:endCxn id="26" idx="1"/>
          </p:cNvCxnSpPr>
          <p:nvPr/>
        </p:nvCxnSpPr>
        <p:spPr>
          <a:xfrm flipV="1">
            <a:off x="5756048" y="4545995"/>
            <a:ext cx="650658" cy="26712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0" idx="2"/>
            <a:endCxn id="27" idx="0"/>
          </p:cNvCxnSpPr>
          <p:nvPr/>
        </p:nvCxnSpPr>
        <p:spPr>
          <a:xfrm flipH="1">
            <a:off x="1577499" y="5013176"/>
            <a:ext cx="3050549" cy="81417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9" idx="3"/>
            <a:endCxn id="28" idx="2"/>
          </p:cNvCxnSpPr>
          <p:nvPr/>
        </p:nvCxnSpPr>
        <p:spPr>
          <a:xfrm flipV="1">
            <a:off x="5756048" y="2066592"/>
            <a:ext cx="1070205" cy="65829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9" idx="3"/>
            <a:endCxn id="29" idx="2"/>
          </p:cNvCxnSpPr>
          <p:nvPr/>
        </p:nvCxnSpPr>
        <p:spPr>
          <a:xfrm flipV="1">
            <a:off x="5756048" y="2066592"/>
            <a:ext cx="2419657" cy="65829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 idx="0"/>
            <a:endCxn id="9" idx="2"/>
          </p:cNvCxnSpPr>
          <p:nvPr/>
        </p:nvCxnSpPr>
        <p:spPr>
          <a:xfrm flipH="1" flipV="1">
            <a:off x="4623964" y="2924944"/>
            <a:ext cx="5846" cy="4320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2714357" y="6104348"/>
            <a:ext cx="1521585"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Newspapers</a:t>
            </a:r>
            <a:endParaRPr lang="en-GB" dirty="0"/>
          </a:p>
        </p:txBody>
      </p:sp>
      <p:cxnSp>
        <p:nvCxnSpPr>
          <p:cNvPr id="64" name="Straight Arrow Connector 63"/>
          <p:cNvCxnSpPr>
            <a:stCxn id="10" idx="2"/>
            <a:endCxn id="63" idx="0"/>
          </p:cNvCxnSpPr>
          <p:nvPr/>
        </p:nvCxnSpPr>
        <p:spPr>
          <a:xfrm flipH="1">
            <a:off x="3475150" y="5013176"/>
            <a:ext cx="1152898" cy="109117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4429206" y="6104348"/>
            <a:ext cx="1726970"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a:t>M</a:t>
            </a:r>
            <a:r>
              <a:rPr lang="en-US" b="1" dirty="0" smtClean="0"/>
              <a:t>edia Reports</a:t>
            </a:r>
            <a:endParaRPr lang="en-GB" dirty="0"/>
          </a:p>
        </p:txBody>
      </p:sp>
      <p:cxnSp>
        <p:nvCxnSpPr>
          <p:cNvPr id="66" name="Straight Arrow Connector 65"/>
          <p:cNvCxnSpPr>
            <a:stCxn id="10" idx="2"/>
            <a:endCxn id="65" idx="0"/>
          </p:cNvCxnSpPr>
          <p:nvPr/>
        </p:nvCxnSpPr>
        <p:spPr>
          <a:xfrm>
            <a:off x="4628048" y="5013176"/>
            <a:ext cx="664643" cy="109117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6300192" y="5877272"/>
            <a:ext cx="2520280" cy="646331"/>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Market research agencies and reports</a:t>
            </a:r>
            <a:endParaRPr lang="en-GB" dirty="0"/>
          </a:p>
        </p:txBody>
      </p:sp>
      <p:cxnSp>
        <p:nvCxnSpPr>
          <p:cNvPr id="68" name="Straight Arrow Connector 67"/>
          <p:cNvCxnSpPr>
            <a:stCxn id="10" idx="2"/>
            <a:endCxn id="67" idx="0"/>
          </p:cNvCxnSpPr>
          <p:nvPr/>
        </p:nvCxnSpPr>
        <p:spPr>
          <a:xfrm>
            <a:off x="4628048" y="5013176"/>
            <a:ext cx="2932284" cy="86409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358378" y="5113493"/>
            <a:ext cx="2041805"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Research reports</a:t>
            </a:r>
            <a:endParaRPr lang="en-GB" dirty="0"/>
          </a:p>
        </p:txBody>
      </p:sp>
      <p:cxnSp>
        <p:nvCxnSpPr>
          <p:cNvPr id="71" name="Straight Arrow Connector 70"/>
          <p:cNvCxnSpPr>
            <a:stCxn id="10" idx="1"/>
            <a:endCxn id="70" idx="3"/>
          </p:cNvCxnSpPr>
          <p:nvPr/>
        </p:nvCxnSpPr>
        <p:spPr>
          <a:xfrm flipH="1">
            <a:off x="2400183" y="4813121"/>
            <a:ext cx="1099865" cy="48503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6965876" y="5113493"/>
            <a:ext cx="1047911" cy="369332"/>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Internet</a:t>
            </a:r>
            <a:endParaRPr lang="en-GB" dirty="0"/>
          </a:p>
        </p:txBody>
      </p:sp>
      <p:cxnSp>
        <p:nvCxnSpPr>
          <p:cNvPr id="74" name="Straight Arrow Connector 73"/>
          <p:cNvCxnSpPr>
            <a:stCxn id="10" idx="3"/>
            <a:endCxn id="73" idx="1"/>
          </p:cNvCxnSpPr>
          <p:nvPr/>
        </p:nvCxnSpPr>
        <p:spPr>
          <a:xfrm>
            <a:off x="5756048" y="4813121"/>
            <a:ext cx="1209828" cy="48503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374411" y="4221088"/>
            <a:ext cx="2323260" cy="646331"/>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b="1" dirty="0" smtClean="0"/>
              <a:t>Trade and Employer associations</a:t>
            </a:r>
            <a:endParaRPr lang="en-GB" dirty="0"/>
          </a:p>
        </p:txBody>
      </p:sp>
      <p:cxnSp>
        <p:nvCxnSpPr>
          <p:cNvPr id="76" name="Straight Arrow Connector 75"/>
          <p:cNvCxnSpPr>
            <a:stCxn id="10" idx="1"/>
            <a:endCxn id="75" idx="3"/>
          </p:cNvCxnSpPr>
          <p:nvPr/>
        </p:nvCxnSpPr>
        <p:spPr>
          <a:xfrm flipH="1" flipV="1">
            <a:off x="2697671" y="4544254"/>
            <a:ext cx="802377" cy="26886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50054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300" dirty="0" smtClean="0"/>
              <a:t>3.2.4 </a:t>
            </a:r>
            <a:r>
              <a:rPr lang="en-GB" sz="3300" dirty="0"/>
              <a:t>– </a:t>
            </a:r>
            <a:r>
              <a:rPr lang="en-GB" sz="3300" dirty="0" smtClean="0"/>
              <a:t>Accuracy of Market Research Data</a:t>
            </a:r>
            <a:endParaRPr lang="en-GB" sz="3300" b="1" dirty="0" smtClean="0"/>
          </a:p>
        </p:txBody>
      </p:sp>
      <p:sp>
        <p:nvSpPr>
          <p:cNvPr id="34" name="Rectangle 33"/>
          <p:cNvSpPr/>
          <p:nvPr/>
        </p:nvSpPr>
        <p:spPr>
          <a:xfrm>
            <a:off x="323528" y="1124744"/>
            <a:ext cx="8496944" cy="5016758"/>
          </a:xfrm>
          <a:prstGeom prst="rect">
            <a:avLst/>
          </a:prstGeom>
        </p:spPr>
        <p:txBody>
          <a:bodyPr wrap="square">
            <a:spAutoFit/>
          </a:bodyPr>
          <a:lstStyle/>
          <a:p>
            <a:pPr marL="6350">
              <a:buClr>
                <a:srgbClr val="00B050"/>
              </a:buClr>
            </a:pPr>
            <a:r>
              <a:rPr lang="en-US" sz="2000" b="1" dirty="0" smtClean="0">
                <a:solidFill>
                  <a:srgbClr val="FF0000"/>
                </a:solidFill>
                <a:latin typeface="Arial" panose="020B0604020202020204" pitchFamily="34" charset="0"/>
                <a:cs typeface="Arial" panose="020B0604020202020204" pitchFamily="34" charset="0"/>
              </a:rPr>
              <a:t>Activity 11.5</a:t>
            </a:r>
            <a:r>
              <a:rPr lang="en-US" sz="2000" dirty="0" smtClean="0">
                <a:solidFill>
                  <a:srgbClr val="FF0000"/>
                </a:solidFill>
                <a:latin typeface="Arial" panose="020B0604020202020204" pitchFamily="34" charset="0"/>
                <a:cs typeface="Arial" panose="020B0604020202020204" pitchFamily="34" charset="0"/>
              </a:rPr>
              <a:t> – Copy out the table below and fill in the boxes</a:t>
            </a: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a:solidFill>
                <a:srgbClr val="FF0000"/>
              </a:solidFill>
              <a:latin typeface="Arial" panose="020B0604020202020204" pitchFamily="34" charset="0"/>
              <a:cs typeface="Arial" panose="020B0604020202020204" pitchFamily="34" charset="0"/>
            </a:endParaRPr>
          </a:p>
          <a:p>
            <a:pPr marL="6350">
              <a:buClr>
                <a:srgbClr val="00B050"/>
              </a:buClr>
            </a:pPr>
            <a:endParaRPr lang="en-US" sz="2000" dirty="0" smtClean="0">
              <a:solidFill>
                <a:srgbClr val="FF0000"/>
              </a:solidFill>
              <a:latin typeface="Arial" panose="020B0604020202020204" pitchFamily="34" charset="0"/>
              <a:cs typeface="Arial" panose="020B0604020202020204" pitchFamily="34" charset="0"/>
            </a:endParaRPr>
          </a:p>
          <a:p>
            <a:pPr marL="6350">
              <a:buClr>
                <a:srgbClr val="00B050"/>
              </a:buClr>
            </a:pPr>
            <a:r>
              <a:rPr lang="en-US" sz="2000" dirty="0" smtClean="0">
                <a:solidFill>
                  <a:srgbClr val="FF0000"/>
                </a:solidFill>
                <a:latin typeface="Arial" panose="020B0604020202020204" pitchFamily="34" charset="0"/>
                <a:cs typeface="Arial" panose="020B0604020202020204" pitchFamily="34" charset="0"/>
              </a:rPr>
              <a:t>Advantages and disadvantages of different types of market research</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149</a:t>
            </a:r>
            <a:endParaRPr lang="en-GB" sz="2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389360952"/>
              </p:ext>
            </p:extLst>
          </p:nvPr>
        </p:nvGraphicFramePr>
        <p:xfrm>
          <a:off x="348208" y="1596862"/>
          <a:ext cx="8472264" cy="3920369"/>
        </p:xfrm>
        <a:graphic>
          <a:graphicData uri="http://schemas.openxmlformats.org/drawingml/2006/table">
            <a:tbl>
              <a:tblPr firstRow="1" bandRow="1">
                <a:tableStyleId>{5C22544A-7EE6-4342-B048-85BDC9FD1C3A}</a:tableStyleId>
              </a:tblPr>
              <a:tblGrid>
                <a:gridCol w="1199456"/>
                <a:gridCol w="1440160"/>
                <a:gridCol w="1296144"/>
                <a:gridCol w="1512168"/>
                <a:gridCol w="1440160"/>
                <a:gridCol w="1584176"/>
              </a:tblGrid>
              <a:tr h="1025582">
                <a:tc>
                  <a:txBody>
                    <a:bodyPr/>
                    <a:lstStyle/>
                    <a:p>
                      <a:r>
                        <a:rPr lang="en-US" sz="1400" dirty="0" smtClean="0">
                          <a:latin typeface="Arial" panose="020B0604020202020204" pitchFamily="34" charset="0"/>
                          <a:cs typeface="Arial" panose="020B0604020202020204" pitchFamily="34" charset="0"/>
                        </a:rPr>
                        <a:t>Method</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Examples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Advantages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Disadvantages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Examples of Appropriate use</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Why the information  may not be accurate</a:t>
                      </a:r>
                      <a:endParaRPr lang="en-GB" sz="1400" dirty="0">
                        <a:latin typeface="Arial" panose="020B0604020202020204" pitchFamily="34" charset="0"/>
                        <a:cs typeface="Arial" panose="020B0604020202020204" pitchFamily="34" charset="0"/>
                      </a:endParaRPr>
                    </a:p>
                  </a:txBody>
                  <a:tcPr/>
                </a:tc>
              </a:tr>
              <a:tr h="562416">
                <a:tc>
                  <a:txBody>
                    <a:bodyPr/>
                    <a:lstStyle/>
                    <a:p>
                      <a:r>
                        <a:rPr lang="en-US" sz="1400" dirty="0" smtClean="0">
                          <a:latin typeface="Arial" panose="020B0604020202020204" pitchFamily="34" charset="0"/>
                          <a:cs typeface="Arial" panose="020B0604020202020204" pitchFamily="34" charset="0"/>
                        </a:rPr>
                        <a:t>Primary Research</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Questionnaires</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402513">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Interviews</a:t>
                      </a:r>
                      <a:endParaRPr lang="en-GB" sz="1400" dirty="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r>
              <a:tr h="402513">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Observation</a:t>
                      </a:r>
                      <a:endParaRPr lang="en-GB" sz="1400" dirty="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r>
              <a:tr h="402513">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Focus Groups</a:t>
                      </a:r>
                      <a:endParaRPr lang="en-GB" sz="1400" dirty="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r>
              <a:tr h="562416">
                <a:tc>
                  <a:txBody>
                    <a:bodyPr/>
                    <a:lstStyle/>
                    <a:p>
                      <a:r>
                        <a:rPr lang="en-US" sz="1400" dirty="0" smtClean="0">
                          <a:latin typeface="Arial" panose="020B0604020202020204" pitchFamily="34" charset="0"/>
                          <a:cs typeface="Arial" panose="020B0604020202020204" pitchFamily="34" charset="0"/>
                        </a:rPr>
                        <a:t>Secondary</a:t>
                      </a:r>
                      <a:r>
                        <a:rPr lang="en-US" sz="1400" baseline="0" dirty="0" smtClean="0">
                          <a:latin typeface="Arial" panose="020B0604020202020204" pitchFamily="34" charset="0"/>
                          <a:cs typeface="Arial" panose="020B0604020202020204" pitchFamily="34" charset="0"/>
                        </a:rPr>
                        <a:t> Research</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Internal Sources</a:t>
                      </a:r>
                      <a:endParaRPr lang="en-GB" sz="1400" dirty="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r h="562416">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External Sources</a:t>
                      </a:r>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r>
            </a:tbl>
          </a:graphicData>
        </a:graphic>
      </p:graphicFrame>
      <p:sp>
        <p:nvSpPr>
          <p:cNvPr id="9" name="TextBox 8">
            <a:hlinkClick r:id="rId3" action="ppaction://hlinkfile"/>
          </p:cNvPr>
          <p:cNvSpPr txBox="1"/>
          <p:nvPr/>
        </p:nvSpPr>
        <p:spPr>
          <a:xfrm>
            <a:off x="8385738" y="5889466"/>
            <a:ext cx="497252" cy="707886"/>
          </a:xfrm>
          <a:prstGeom prst="rect">
            <a:avLst/>
          </a:prstGeom>
          <a:noFill/>
        </p:spPr>
        <p:txBody>
          <a:bodyPr wrap="non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7059259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100" dirty="0" smtClean="0"/>
              <a:t>3.2.4 </a:t>
            </a:r>
            <a:r>
              <a:rPr lang="en-GB" sz="3100" dirty="0"/>
              <a:t>– </a:t>
            </a:r>
            <a:r>
              <a:rPr lang="en-GB" sz="3100" dirty="0" smtClean="0"/>
              <a:t>How to design and use a questionnaire</a:t>
            </a:r>
            <a:endParaRPr lang="en-GB" sz="3100" b="1" dirty="0" smtClean="0"/>
          </a:p>
        </p:txBody>
      </p:sp>
      <p:sp>
        <p:nvSpPr>
          <p:cNvPr id="34" name="Rectangle 33"/>
          <p:cNvSpPr/>
          <p:nvPr/>
        </p:nvSpPr>
        <p:spPr>
          <a:xfrm>
            <a:off x="323528" y="1124744"/>
            <a:ext cx="8496944" cy="5306068"/>
          </a:xfrm>
          <a:prstGeom prst="rect">
            <a:avLst/>
          </a:prstGeom>
        </p:spPr>
        <p:txBody>
          <a:bodyPr wrap="square">
            <a:spAutoFit/>
          </a:bodyPr>
          <a:lstStyle/>
          <a:p>
            <a:pPr marL="349250" indent="-342900">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Ask yourself the following questions.</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What do I want to find out?</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Who do I need to ask? (Age group, male/female, particular income or occupations)</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Where will I carry out my questionnaire?</a:t>
            </a:r>
          </a:p>
          <a:p>
            <a:pPr marL="6350">
              <a:buClr>
                <a:srgbClr val="00B050"/>
              </a:buClr>
            </a:pPr>
            <a:r>
              <a:rPr lang="en-US" sz="1550" b="1" dirty="0" smtClean="0">
                <a:latin typeface="Arial" panose="020B0604020202020204" pitchFamily="34" charset="0"/>
                <a:cs typeface="Arial" panose="020B0604020202020204" pitchFamily="34" charset="0"/>
              </a:rPr>
              <a:t>Writing the Questions</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When deciding what questions to ask, it is advisable to ask no more than 12 questions.</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Keep the questions short and clear. It is a good idea to keep the answers simple too, e.g. ask for yes/no answers or provide a choice from which the respondents have to choose.</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If you want to know the age of the interviewee, give a choice of age groups, i.e. 21-40.</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Avoid open-ended questions unless people’s opinions are sought.</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Be careful not to lead the interviewee into an answer that may not be true by asking too direct a question.</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Think about the order in which you ask the questions. Be logical!</a:t>
            </a:r>
          </a:p>
          <a:p>
            <a:pPr>
              <a:buClr>
                <a:srgbClr val="00B050"/>
              </a:buClr>
            </a:pPr>
            <a:r>
              <a:rPr lang="en-US" sz="1550" b="1" dirty="0" smtClean="0">
                <a:latin typeface="Arial" panose="020B0604020202020204" pitchFamily="34" charset="0"/>
                <a:cs typeface="Arial" panose="020B0604020202020204" pitchFamily="34" charset="0"/>
              </a:rPr>
              <a:t>Carrying out the questionnaire</a:t>
            </a:r>
          </a:p>
          <a:p>
            <a:pPr marL="288925" indent="-285750">
              <a:buClr>
                <a:srgbClr val="00B050"/>
              </a:buClr>
              <a:buFont typeface="Wingdings 3" panose="05040102010807070707" pitchFamily="18" charset="2"/>
              <a:buChar char=""/>
            </a:pPr>
            <a:r>
              <a:rPr lang="en-US" sz="1550" dirty="0" smtClean="0">
                <a:latin typeface="Arial" panose="020B0604020202020204" pitchFamily="34" charset="0"/>
                <a:cs typeface="Arial" panose="020B0604020202020204" pitchFamily="34" charset="0"/>
              </a:rPr>
              <a:t>Before going out and asking the questions, think about how you will ask the questions and how you are going to record the results. You may need to create a grid to put the respondents’ replies on.</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How many people are you going to ask?</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At what time of day are you going to carry out the questionnaire? Will this affect who will answer the questions?</a:t>
            </a:r>
          </a:p>
          <a:p>
            <a:pPr marL="577850" indent="-228600">
              <a:buClr>
                <a:srgbClr val="00B050"/>
              </a:buClr>
              <a:buFont typeface="Arial" panose="020B0604020202020204" pitchFamily="34" charset="0"/>
              <a:buChar char="•"/>
            </a:pPr>
            <a:r>
              <a:rPr lang="en-US" sz="1550" dirty="0" smtClean="0">
                <a:latin typeface="Arial" panose="020B0604020202020204" pitchFamily="34" charset="0"/>
                <a:cs typeface="Arial" panose="020B0604020202020204" pitchFamily="34" charset="0"/>
              </a:rPr>
              <a:t>Where are you going to carry out the questionnaire? Will this have an influence on who you are going to ask?</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149</a:t>
            </a: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408741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100" dirty="0" smtClean="0"/>
              <a:t>3.2.4 </a:t>
            </a:r>
            <a:r>
              <a:rPr lang="en-GB" sz="3100" dirty="0"/>
              <a:t>– </a:t>
            </a:r>
            <a:r>
              <a:rPr lang="en-GB" sz="3100" dirty="0" smtClean="0"/>
              <a:t>How to design and use a questionnaire</a:t>
            </a:r>
            <a:endParaRPr lang="en-GB" sz="3100" b="1" dirty="0" smtClean="0"/>
          </a:p>
        </p:txBody>
      </p:sp>
      <p:sp>
        <p:nvSpPr>
          <p:cNvPr id="34" name="Rectangle 33"/>
          <p:cNvSpPr/>
          <p:nvPr/>
        </p:nvSpPr>
        <p:spPr>
          <a:xfrm>
            <a:off x="323528" y="1124744"/>
            <a:ext cx="8496944" cy="1046440"/>
          </a:xfrm>
          <a:prstGeom prst="rect">
            <a:avLst/>
          </a:prstGeom>
        </p:spPr>
        <p:txBody>
          <a:bodyPr wrap="square">
            <a:spAutoFit/>
          </a:bodyPr>
          <a:lstStyle/>
          <a:p>
            <a:pPr marL="349250" indent="-342900">
              <a:buClr>
                <a:srgbClr val="00B050"/>
              </a:buClr>
              <a:buFont typeface="Wingdings 3" panose="05040102010807070707" pitchFamily="18" charset="2"/>
              <a:buChar char=""/>
            </a:pPr>
            <a:r>
              <a:rPr lang="en-US" sz="1550" b="1" dirty="0" smtClean="0">
                <a:latin typeface="Arial" panose="020B0604020202020204" pitchFamily="34" charset="0"/>
                <a:cs typeface="Arial" panose="020B0604020202020204" pitchFamily="34" charset="0"/>
              </a:rPr>
              <a:t>Case Study Example </a:t>
            </a:r>
            <a:r>
              <a:rPr lang="en-US" sz="1550" dirty="0" smtClean="0">
                <a:latin typeface="Arial" panose="020B0604020202020204" pitchFamily="34" charset="0"/>
                <a:cs typeface="Arial" panose="020B0604020202020204" pitchFamily="34" charset="0"/>
              </a:rPr>
              <a:t>– below are some of the results of a questionnaire that was carried out to look into the feasibility of opening a fast food restaurant in a city centre. 100 people were asked at random to answer the questionnaire. The aim of the questionnaire was to identify the particular market segment to be targeted in any promotional campaign.</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151</a:t>
            </a:r>
            <a:endParaRPr lang="en-GB" sz="2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200558273"/>
              </p:ext>
            </p:extLst>
          </p:nvPr>
        </p:nvGraphicFramePr>
        <p:xfrm>
          <a:off x="379766" y="2192888"/>
          <a:ext cx="8368700" cy="3962400"/>
        </p:xfrm>
        <a:graphic>
          <a:graphicData uri="http://schemas.openxmlformats.org/drawingml/2006/table">
            <a:tbl>
              <a:tblPr firstRow="1" bandRow="1">
                <a:tableStyleId>{5C22544A-7EE6-4342-B048-85BDC9FD1C3A}</a:tableStyleId>
              </a:tblPr>
              <a:tblGrid>
                <a:gridCol w="447818"/>
                <a:gridCol w="3528392"/>
                <a:gridCol w="2300315"/>
                <a:gridCol w="2092175"/>
              </a:tblGrid>
              <a:tr h="217521">
                <a:tc>
                  <a:txBody>
                    <a:bodyPr/>
                    <a:lstStyle/>
                    <a:p>
                      <a:r>
                        <a:rPr lang="en-US" sz="1400" dirty="0" smtClean="0">
                          <a:latin typeface="Arial" panose="020B0604020202020204" pitchFamily="34" charset="0"/>
                          <a:cs typeface="Arial" panose="020B0604020202020204" pitchFamily="34" charset="0"/>
                        </a:rPr>
                        <a:t>(</a:t>
                      </a:r>
                      <a:r>
                        <a:rPr lang="en-US" sz="1400" dirty="0" err="1" smtClean="0">
                          <a:latin typeface="Arial" panose="020B0604020202020204" pitchFamily="34" charset="0"/>
                          <a:cs typeface="Arial" panose="020B0604020202020204" pitchFamily="34" charset="0"/>
                        </a:rPr>
                        <a:t>i</a:t>
                      </a:r>
                      <a:r>
                        <a:rPr lang="en-US" sz="1400" dirty="0" smtClean="0">
                          <a:latin typeface="Arial" panose="020B0604020202020204" pitchFamily="34" charset="0"/>
                          <a:cs typeface="Arial" panose="020B0604020202020204" pitchFamily="34" charset="0"/>
                        </a:rPr>
                        <a:t>)</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Responses to Question 1:</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Age group (years):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No. of persons:</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Age structure of persons in the sample</a:t>
                      </a:r>
                      <a:endParaRPr lang="en-GB" sz="1400" b="1"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0-9</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5</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10-19</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40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20-29</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30-39</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40-49</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10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50+</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5</a:t>
                      </a:r>
                      <a:endParaRPr lang="en-GB" sz="1400" dirty="0">
                        <a:latin typeface="Arial" panose="020B0604020202020204" pitchFamily="34" charset="0"/>
                        <a:cs typeface="Arial" panose="020B0604020202020204" pitchFamily="34" charset="0"/>
                      </a:endParaRPr>
                    </a:p>
                  </a:txBody>
                  <a:tcPr/>
                </a:tc>
              </a:tr>
              <a:tr h="217521">
                <a:tc>
                  <a:txBody>
                    <a:bodyPr/>
                    <a:lstStyle/>
                    <a:p>
                      <a:r>
                        <a:rPr lang="en-US" sz="1400" b="1" dirty="0" smtClean="0">
                          <a:latin typeface="Arial" panose="020B0604020202020204" pitchFamily="34" charset="0"/>
                          <a:cs typeface="Arial" panose="020B0604020202020204" pitchFamily="34" charset="0"/>
                        </a:rPr>
                        <a:t>(ii)</a:t>
                      </a:r>
                      <a:endParaRPr lang="en-GB" sz="1400" b="1" dirty="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Responses</a:t>
                      </a:r>
                      <a:r>
                        <a:rPr lang="en-US" sz="1400" b="1" baseline="0" dirty="0" smtClean="0">
                          <a:latin typeface="Arial" panose="020B0604020202020204" pitchFamily="34" charset="0"/>
                          <a:cs typeface="Arial" panose="020B0604020202020204" pitchFamily="34" charset="0"/>
                        </a:rPr>
                        <a:t> to Question 2:</a:t>
                      </a:r>
                      <a:endParaRPr lang="en-GB" sz="1400" b="1" dirty="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Response:</a:t>
                      </a:r>
                      <a:endParaRPr lang="en-GB" sz="1400" b="1" dirty="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No. of persons</a:t>
                      </a:r>
                      <a:endParaRPr lang="en-GB" sz="1400" b="1" dirty="0">
                        <a:latin typeface="Arial" panose="020B0604020202020204" pitchFamily="34" charset="0"/>
                        <a:cs typeface="Arial" panose="020B0604020202020204" pitchFamily="34" charset="0"/>
                      </a:endParaRPr>
                    </a:p>
                  </a:txBody>
                  <a:tcPr/>
                </a:tc>
              </a:tr>
              <a:tr h="217521">
                <a:tc>
                  <a:txBody>
                    <a:bodyPr/>
                    <a:lstStyle/>
                    <a:p>
                      <a:endParaRPr lang="en-GB" sz="1400">
                        <a:latin typeface="Arial" panose="020B0604020202020204" pitchFamily="34" charset="0"/>
                        <a:cs typeface="Arial" panose="020B0604020202020204" pitchFamily="34" charset="0"/>
                      </a:endParaRPr>
                    </a:p>
                  </a:txBody>
                  <a:tcPr/>
                </a:tc>
                <a:tc>
                  <a:txBody>
                    <a:bodyPr/>
                    <a:lstStyle/>
                    <a:p>
                      <a:r>
                        <a:rPr lang="en-US" sz="1400" b="1" dirty="0" smtClean="0">
                          <a:latin typeface="Arial" panose="020B0604020202020204" pitchFamily="34" charset="0"/>
                          <a:cs typeface="Arial" panose="020B0604020202020204" pitchFamily="34" charset="0"/>
                        </a:rPr>
                        <a:t>‘How often do you eat out?’</a:t>
                      </a:r>
                      <a:endParaRPr lang="en-GB" sz="1400" b="1"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Never</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5</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Occasionally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Once per month</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30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Once</a:t>
                      </a:r>
                      <a:r>
                        <a:rPr lang="en-US" sz="1400" baseline="0" dirty="0" smtClean="0">
                          <a:latin typeface="Arial" panose="020B0604020202020204" pitchFamily="34" charset="0"/>
                          <a:cs typeface="Arial" panose="020B0604020202020204" pitchFamily="34" charset="0"/>
                        </a:rPr>
                        <a:t> per week</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20</a:t>
                      </a:r>
                      <a:endParaRPr lang="en-GB" sz="1400" dirty="0">
                        <a:latin typeface="Arial" panose="020B0604020202020204" pitchFamily="34" charset="0"/>
                        <a:cs typeface="Arial" panose="020B0604020202020204" pitchFamily="34" charset="0"/>
                      </a:endParaRPr>
                    </a:p>
                  </a:txBody>
                  <a:tcPr/>
                </a:tc>
              </a:tr>
              <a:tr h="217521">
                <a:tc>
                  <a:txBody>
                    <a:bodyPr/>
                    <a:lstStyle/>
                    <a:p>
                      <a:endParaRPr lang="en-GB" sz="1400" dirty="0">
                        <a:latin typeface="Arial" panose="020B0604020202020204" pitchFamily="34" charset="0"/>
                        <a:cs typeface="Arial" panose="020B0604020202020204" pitchFamily="34" charset="0"/>
                      </a:endParaRPr>
                    </a:p>
                  </a:txBody>
                  <a:tcPr/>
                </a:tc>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More than once per week</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25</a:t>
                      </a:r>
                      <a:endParaRPr lang="en-GB" sz="1400" dirty="0">
                        <a:latin typeface="Arial" panose="020B0604020202020204" pitchFamily="34" charset="0"/>
                        <a:cs typeface="Arial" panose="020B0604020202020204" pitchFamily="34" charset="0"/>
                      </a:endParaRPr>
                    </a:p>
                  </a:txBody>
                  <a:tcPr/>
                </a:tc>
              </a:tr>
            </a:tbl>
          </a:graphicData>
        </a:graphic>
      </p:graphicFrame>
      <p:sp>
        <p:nvSpPr>
          <p:cNvPr id="7" name="TextBox 6">
            <a:hlinkClick r:id="rId3" action="ppaction://hlinkfile"/>
          </p:cNvPr>
          <p:cNvSpPr txBox="1"/>
          <p:nvPr/>
        </p:nvSpPr>
        <p:spPr>
          <a:xfrm>
            <a:off x="6112806" y="6237312"/>
            <a:ext cx="2635658" cy="338554"/>
          </a:xfrm>
          <a:prstGeom prst="rect">
            <a:avLst/>
          </a:prstGeom>
          <a:noFill/>
        </p:spPr>
        <p:txBody>
          <a:bodyPr wrap="none" rtlCol="0">
            <a:spAutoFit/>
          </a:bodyPr>
          <a:lstStyle/>
          <a:p>
            <a:r>
              <a:rPr lang="en-US" sz="1600" dirty="0" smtClean="0">
                <a:solidFill>
                  <a:srgbClr val="FF0000"/>
                </a:solidFill>
              </a:rPr>
              <a:t>See next slide or click here</a:t>
            </a:r>
            <a:endParaRPr lang="en-GB" sz="1600" dirty="0">
              <a:solidFill>
                <a:srgbClr val="FF0000"/>
              </a:solidFill>
            </a:endParaRPr>
          </a:p>
        </p:txBody>
      </p:sp>
    </p:spTree>
    <p:extLst>
      <p:ext uri="{BB962C8B-B14F-4D97-AF65-F5344CB8AC3E}">
        <p14:creationId xmlns:p14="http://schemas.microsoft.com/office/powerpoint/2010/main" val="97387736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100" dirty="0" smtClean="0"/>
              <a:t>3.2.4 </a:t>
            </a:r>
            <a:r>
              <a:rPr lang="en-GB" sz="3100" dirty="0"/>
              <a:t>– </a:t>
            </a:r>
            <a:r>
              <a:rPr lang="en-GB" sz="3100" dirty="0" smtClean="0"/>
              <a:t>How to design and use a questionnaire</a:t>
            </a:r>
            <a:endParaRPr lang="en-GB" sz="3100" b="1" dirty="0" smtClean="0"/>
          </a:p>
        </p:txBody>
      </p:sp>
      <p:sp>
        <p:nvSpPr>
          <p:cNvPr id="34" name="Rectangle 33"/>
          <p:cNvSpPr/>
          <p:nvPr/>
        </p:nvSpPr>
        <p:spPr>
          <a:xfrm>
            <a:off x="323528" y="4653136"/>
            <a:ext cx="8496944" cy="2031325"/>
          </a:xfrm>
          <a:prstGeom prst="rect">
            <a:avLst/>
          </a:prstGeom>
        </p:spPr>
        <p:txBody>
          <a:bodyPr wrap="square">
            <a:spAutoFit/>
          </a:bodyPr>
          <a:lstStyle/>
          <a:p>
            <a:pPr marL="6350">
              <a:buClr>
                <a:srgbClr val="00B050"/>
              </a:buClr>
            </a:pPr>
            <a:r>
              <a:rPr lang="en-US" sz="1400" b="1" dirty="0" smtClean="0">
                <a:latin typeface="Arial" panose="020B0604020202020204" pitchFamily="34" charset="0"/>
                <a:cs typeface="Arial" panose="020B0604020202020204" pitchFamily="34" charset="0"/>
              </a:rPr>
              <a:t>Activity 11.6 </a:t>
            </a:r>
            <a:endParaRPr lang="en-US" sz="1400" dirty="0" smtClean="0">
              <a:latin typeface="Arial" panose="020B0604020202020204" pitchFamily="34" charset="0"/>
              <a:cs typeface="Arial" panose="020B0604020202020204" pitchFamily="34" charset="0"/>
            </a:endParaRPr>
          </a:p>
          <a:p>
            <a:pPr marL="349250" indent="-342900">
              <a:buClr>
                <a:srgbClr val="00B050"/>
              </a:buClr>
              <a:buFont typeface="Wingdings 3" panose="05040102010807070707" pitchFamily="18" charset="2"/>
              <a:buChar char=""/>
            </a:pPr>
            <a:r>
              <a:rPr lang="en-US" sz="1400" dirty="0" smtClean="0">
                <a:latin typeface="Arial" panose="020B0604020202020204" pitchFamily="34" charset="0"/>
                <a:cs typeface="Arial" panose="020B0604020202020204" pitchFamily="34" charset="0"/>
              </a:rPr>
              <a:t>Analyse the results in the case study above and answer these questions.</a:t>
            </a:r>
          </a:p>
          <a:p>
            <a:pPr marL="517525" indent="-234950">
              <a:buClr>
                <a:srgbClr val="00B050"/>
              </a:buClr>
              <a:buFont typeface="+mj-lt"/>
              <a:buAutoNum type="alphaLcParenR"/>
            </a:pPr>
            <a:r>
              <a:rPr lang="en-US" sz="1400" dirty="0" smtClean="0">
                <a:latin typeface="Arial" panose="020B0604020202020204" pitchFamily="34" charset="0"/>
                <a:cs typeface="Arial" panose="020B0604020202020204" pitchFamily="34" charset="0"/>
              </a:rPr>
              <a:t>Which age group would be most likely to eat in fast food restaurants?</a:t>
            </a:r>
          </a:p>
          <a:p>
            <a:pPr marL="517525" indent="-234950">
              <a:buClr>
                <a:srgbClr val="00B050"/>
              </a:buClr>
              <a:buFont typeface="+mj-lt"/>
              <a:buAutoNum type="alphaLcParenR"/>
            </a:pPr>
            <a:r>
              <a:rPr lang="en-US" sz="1400" dirty="0" smtClean="0">
                <a:latin typeface="Arial" panose="020B0604020202020204" pitchFamily="34" charset="0"/>
                <a:cs typeface="Arial" panose="020B0604020202020204" pitchFamily="34" charset="0"/>
              </a:rPr>
              <a:t>How will the information affect where the business will advertise their restaurant?</a:t>
            </a:r>
          </a:p>
          <a:p>
            <a:pPr marL="517525" indent="-234950">
              <a:buClr>
                <a:srgbClr val="00B050"/>
              </a:buClr>
              <a:buFont typeface="+mj-lt"/>
              <a:buAutoNum type="alphaLcParenR"/>
            </a:pPr>
            <a:r>
              <a:rPr lang="en-US" sz="1400" dirty="0" smtClean="0">
                <a:latin typeface="Arial" panose="020B0604020202020204" pitchFamily="34" charset="0"/>
                <a:cs typeface="Arial" panose="020B0604020202020204" pitchFamily="34" charset="0"/>
              </a:rPr>
              <a:t>Why did the questionnaire contain the question ‘How often do you eat out?’?</a:t>
            </a:r>
          </a:p>
          <a:p>
            <a:pPr marL="517525" indent="-234950">
              <a:buClr>
                <a:srgbClr val="00B050"/>
              </a:buClr>
              <a:buFont typeface="+mj-lt"/>
              <a:buAutoNum type="alphaLcParenR"/>
            </a:pPr>
            <a:r>
              <a:rPr lang="en-US" sz="1400" dirty="0" smtClean="0">
                <a:latin typeface="Arial" panose="020B0604020202020204" pitchFamily="34" charset="0"/>
                <a:cs typeface="Arial" panose="020B0604020202020204" pitchFamily="34" charset="0"/>
              </a:rPr>
              <a:t>How will the responses to question 2 and 3 be useful to the fast food restaurant?</a:t>
            </a:r>
          </a:p>
          <a:p>
            <a:pPr marL="517525" indent="-234950">
              <a:buClr>
                <a:srgbClr val="00B050"/>
              </a:buClr>
              <a:buFont typeface="+mj-lt"/>
              <a:buAutoNum type="alphaLcParenR"/>
            </a:pPr>
            <a:r>
              <a:rPr lang="en-US" sz="1400" dirty="0" smtClean="0">
                <a:latin typeface="Arial" panose="020B0604020202020204" pitchFamily="34" charset="0"/>
                <a:cs typeface="Arial" panose="020B0604020202020204" pitchFamily="34" charset="0"/>
              </a:rPr>
              <a:t>Suggest </a:t>
            </a:r>
            <a:r>
              <a:rPr lang="en-US" sz="1400" b="1" dirty="0" smtClean="0">
                <a:latin typeface="Arial" panose="020B0604020202020204" pitchFamily="34" charset="0"/>
                <a:cs typeface="Arial" panose="020B0604020202020204" pitchFamily="34" charset="0"/>
              </a:rPr>
              <a:t>two</a:t>
            </a:r>
            <a:r>
              <a:rPr lang="en-US" sz="1400" dirty="0" smtClean="0">
                <a:latin typeface="Arial" panose="020B0604020202020204" pitchFamily="34" charset="0"/>
                <a:cs typeface="Arial" panose="020B0604020202020204" pitchFamily="34" charset="0"/>
              </a:rPr>
              <a:t> additional questions that could have been included in the questionnaire. Explain why the information they provide would be useful to the business.</a:t>
            </a:r>
          </a:p>
          <a:p>
            <a:pPr marL="517525" indent="-234950">
              <a:buClr>
                <a:srgbClr val="00B050"/>
              </a:buClr>
              <a:buFont typeface="+mj-lt"/>
              <a:buAutoNum type="alphaLcParenR"/>
            </a:pPr>
            <a:r>
              <a:rPr lang="en-US" sz="1400" dirty="0" smtClean="0">
                <a:latin typeface="Arial" panose="020B0604020202020204" pitchFamily="34" charset="0"/>
                <a:cs typeface="Arial" panose="020B0604020202020204" pitchFamily="34" charset="0"/>
              </a:rPr>
              <a:t>Explain why the questionnaire results might not be very accurate.</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152</a:t>
            </a:r>
            <a:endParaRPr lang="en-GB" sz="2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345162379"/>
              </p:ext>
            </p:extLst>
          </p:nvPr>
        </p:nvGraphicFramePr>
        <p:xfrm>
          <a:off x="369267" y="1194792"/>
          <a:ext cx="8368700" cy="3466793"/>
        </p:xfrm>
        <a:graphic>
          <a:graphicData uri="http://schemas.openxmlformats.org/drawingml/2006/table">
            <a:tbl>
              <a:tblPr firstRow="1" bandRow="1">
                <a:tableStyleId>{5C22544A-7EE6-4342-B048-85BDC9FD1C3A}</a:tableStyleId>
              </a:tblPr>
              <a:tblGrid>
                <a:gridCol w="458317"/>
                <a:gridCol w="4320480"/>
                <a:gridCol w="2088232"/>
                <a:gridCol w="1501671"/>
              </a:tblGrid>
              <a:tr h="246349">
                <a:tc>
                  <a:txBody>
                    <a:bodyPr/>
                    <a:lstStyle/>
                    <a:p>
                      <a:r>
                        <a:rPr lang="en-US" sz="1400" dirty="0" smtClean="0">
                          <a:latin typeface="Arial" panose="020B0604020202020204" pitchFamily="34" charset="0"/>
                          <a:cs typeface="Arial" panose="020B0604020202020204" pitchFamily="34" charset="0"/>
                        </a:rPr>
                        <a:t>(iii)</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Responses to Question 3:</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Response</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No. of persons: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Arial" panose="020B0604020202020204" pitchFamily="34" charset="0"/>
                          <a:cs typeface="Arial" panose="020B0604020202020204" pitchFamily="34" charset="0"/>
                        </a:rPr>
                        <a:t>‘Where do you purchase meals most often?’</a:t>
                      </a:r>
                      <a:endParaRPr lang="en-GB"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Hotel</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20</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Café</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15</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Fast Food Restaurant</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35</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Food Stalls</a:t>
                      </a:r>
                      <a:r>
                        <a:rPr lang="en-US" sz="1400" baseline="0" dirty="0" smtClean="0">
                          <a:latin typeface="Arial" panose="020B0604020202020204" pitchFamily="34" charset="0"/>
                          <a:cs typeface="Arial" panose="020B0604020202020204" pitchFamily="34" charset="0"/>
                        </a:rPr>
                        <a:t> (In street)</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25</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r>
                        <a:rPr lang="en-US" sz="1400" b="1" dirty="0" smtClean="0">
                          <a:latin typeface="Arial" panose="020B0604020202020204" pitchFamily="34" charset="0"/>
                          <a:cs typeface="Arial" panose="020B0604020202020204" pitchFamily="34" charset="0"/>
                        </a:rPr>
                        <a:t>(iv)</a:t>
                      </a:r>
                      <a:endParaRPr lang="en-GB"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Arial" panose="020B0604020202020204" pitchFamily="34" charset="0"/>
                          <a:cs typeface="Arial" panose="020B0604020202020204" pitchFamily="34" charset="0"/>
                        </a:rPr>
                        <a:t>Responses</a:t>
                      </a:r>
                      <a:r>
                        <a:rPr lang="en-US" sz="1400" b="1" baseline="0" dirty="0" smtClean="0">
                          <a:latin typeface="Arial" panose="020B0604020202020204" pitchFamily="34" charset="0"/>
                          <a:cs typeface="Arial" panose="020B0604020202020204" pitchFamily="34" charset="0"/>
                        </a:rPr>
                        <a:t> to Question 4:</a:t>
                      </a:r>
                      <a:endParaRPr lang="en-GB"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Arial" panose="020B0604020202020204" pitchFamily="34" charset="0"/>
                          <a:cs typeface="Arial" panose="020B0604020202020204" pitchFamily="34" charset="0"/>
                        </a:rPr>
                        <a:t>Response:</a:t>
                      </a:r>
                      <a:endParaRPr lang="en-GB"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Arial" panose="020B0604020202020204" pitchFamily="34" charset="0"/>
                          <a:cs typeface="Arial" panose="020B0604020202020204" pitchFamily="34" charset="0"/>
                        </a:rPr>
                        <a:t>No. of persons</a:t>
                      </a:r>
                      <a:endParaRPr lang="en-GB"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8793">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dirty="0" smtClean="0">
                          <a:latin typeface="Arial" panose="020B0604020202020204" pitchFamily="34" charset="0"/>
                          <a:cs typeface="Arial" panose="020B0604020202020204" pitchFamily="34" charset="0"/>
                        </a:rPr>
                        <a:t>‘How far do you usually travel when eating out?’</a:t>
                      </a:r>
                      <a:endParaRPr lang="en-GB" sz="14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1 km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30</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2 km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40</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5 km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12</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5-10 km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8</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6349">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Over 10 km</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smtClean="0">
                          <a:latin typeface="Arial" panose="020B0604020202020204" pitchFamily="34" charset="0"/>
                          <a:cs typeface="Arial" panose="020B0604020202020204" pitchFamily="34" charset="0"/>
                        </a:rPr>
                        <a:t>5</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TextBox 2">
            <a:hlinkClick r:id="rId3" action="ppaction://hlinkfile"/>
          </p:cNvPr>
          <p:cNvSpPr txBox="1"/>
          <p:nvPr/>
        </p:nvSpPr>
        <p:spPr>
          <a:xfrm>
            <a:off x="6112806" y="4653136"/>
            <a:ext cx="2635658" cy="338554"/>
          </a:xfrm>
          <a:prstGeom prst="rect">
            <a:avLst/>
          </a:prstGeom>
          <a:noFill/>
        </p:spPr>
        <p:txBody>
          <a:bodyPr wrap="none" rtlCol="0">
            <a:spAutoFit/>
          </a:bodyPr>
          <a:lstStyle/>
          <a:p>
            <a:r>
              <a:rPr lang="en-US" sz="1600" dirty="0" smtClean="0">
                <a:solidFill>
                  <a:srgbClr val="FF0000"/>
                </a:solidFill>
              </a:rPr>
              <a:t>See next slide or click here</a:t>
            </a:r>
            <a:endParaRPr lang="en-GB" sz="1600" dirty="0">
              <a:solidFill>
                <a:srgbClr val="FF0000"/>
              </a:solidFill>
            </a:endParaRPr>
          </a:p>
        </p:txBody>
      </p:sp>
    </p:spTree>
    <p:extLst>
      <p:ext uri="{BB962C8B-B14F-4D97-AF65-F5344CB8AC3E}">
        <p14:creationId xmlns:p14="http://schemas.microsoft.com/office/powerpoint/2010/main" val="308546904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b="1" dirty="0" smtClean="0"/>
              <a:t>Assignment Scenario</a:t>
            </a:r>
          </a:p>
        </p:txBody>
      </p:sp>
      <p:sp>
        <p:nvSpPr>
          <p:cNvPr id="2" name="Rectangle 1"/>
          <p:cNvSpPr/>
          <p:nvPr/>
        </p:nvSpPr>
        <p:spPr>
          <a:xfrm>
            <a:off x="323528" y="1124446"/>
            <a:ext cx="8496944" cy="4893647"/>
          </a:xfrm>
          <a:prstGeom prst="rect">
            <a:avLst/>
          </a:prstGeom>
        </p:spPr>
        <p:txBody>
          <a:bodyPr wrap="square">
            <a:spAutoFit/>
          </a:bodyPr>
          <a:lstStyle/>
          <a:p>
            <a:r>
              <a:rPr lang="en-US" sz="2400" b="1" dirty="0"/>
              <a:t>3.2.1</a:t>
            </a:r>
            <a:r>
              <a:rPr lang="en-US" sz="2400" dirty="0"/>
              <a:t> </a:t>
            </a:r>
            <a:r>
              <a:rPr lang="en-US" sz="2400" dirty="0" smtClean="0"/>
              <a:t>- The </a:t>
            </a:r>
            <a:r>
              <a:rPr lang="en-US" sz="2400" dirty="0"/>
              <a:t>role of market research and methods used:</a:t>
            </a:r>
          </a:p>
          <a:p>
            <a:pPr marL="519113" indent="-285750">
              <a:buClr>
                <a:srgbClr val="00B050"/>
              </a:buClr>
              <a:buFont typeface="Arial" panose="020B0604020202020204" pitchFamily="34" charset="0"/>
              <a:buChar char="•"/>
            </a:pPr>
            <a:r>
              <a:rPr lang="en-US" sz="2400" dirty="0" smtClean="0"/>
              <a:t>Market-oriented </a:t>
            </a:r>
            <a:r>
              <a:rPr lang="en-US" sz="2400" dirty="0"/>
              <a:t>businesses (uses of market research </a:t>
            </a:r>
            <a:r>
              <a:rPr lang="en-US" sz="2400" dirty="0" smtClean="0"/>
              <a:t>information t</a:t>
            </a:r>
            <a:r>
              <a:rPr lang="en-GB" sz="2400" dirty="0" smtClean="0"/>
              <a:t>o </a:t>
            </a:r>
            <a:r>
              <a:rPr lang="en-GB" sz="2400" dirty="0"/>
              <a:t>a business)</a:t>
            </a:r>
          </a:p>
          <a:p>
            <a:pPr marL="519113" indent="-285750">
              <a:buClr>
                <a:srgbClr val="00B050"/>
              </a:buClr>
              <a:buFont typeface="Arial" panose="020B0604020202020204" pitchFamily="34" charset="0"/>
              <a:buChar char="•"/>
            </a:pPr>
            <a:r>
              <a:rPr lang="en-US" sz="2400" dirty="0" smtClean="0"/>
              <a:t>Primary </a:t>
            </a:r>
            <a:r>
              <a:rPr lang="en-US" sz="2400" dirty="0"/>
              <a:t>research and secondary research (benefits and </a:t>
            </a:r>
            <a:r>
              <a:rPr lang="en-US" sz="2400" dirty="0" smtClean="0"/>
              <a:t>limitations </a:t>
            </a:r>
            <a:r>
              <a:rPr lang="en-GB" sz="2400" dirty="0" smtClean="0"/>
              <a:t>of </a:t>
            </a:r>
            <a:r>
              <a:rPr lang="en-GB" sz="2400" dirty="0"/>
              <a:t>each)</a:t>
            </a:r>
          </a:p>
          <a:p>
            <a:pPr marL="519113" indent="-285750">
              <a:buClr>
                <a:srgbClr val="00B050"/>
              </a:buClr>
              <a:buFont typeface="Arial" panose="020B0604020202020204" pitchFamily="34" charset="0"/>
              <a:buChar char="•"/>
            </a:pPr>
            <a:r>
              <a:rPr lang="en-US" sz="2400" dirty="0" smtClean="0"/>
              <a:t>Methods </a:t>
            </a:r>
            <a:r>
              <a:rPr lang="en-US" sz="2400" dirty="0"/>
              <a:t>of primary research, e.g. postal questionnaire, </a:t>
            </a:r>
            <a:r>
              <a:rPr lang="en-US" sz="2400" dirty="0" smtClean="0"/>
              <a:t>online survey</a:t>
            </a:r>
            <a:r>
              <a:rPr lang="en-US" sz="2400" dirty="0"/>
              <a:t>, interviews, focus groups; the need for </a:t>
            </a:r>
            <a:r>
              <a:rPr lang="en-US" sz="2400" dirty="0" smtClean="0"/>
              <a:t>sampling</a:t>
            </a:r>
          </a:p>
          <a:p>
            <a:pPr marL="519113" indent="-285750">
              <a:buClr>
                <a:srgbClr val="00B050"/>
              </a:buClr>
              <a:buFont typeface="Arial" panose="020B0604020202020204" pitchFamily="34" charset="0"/>
              <a:buChar char="•"/>
            </a:pPr>
            <a:r>
              <a:rPr lang="en-US" sz="2400" dirty="0" smtClean="0"/>
              <a:t>Factors </a:t>
            </a:r>
            <a:r>
              <a:rPr lang="en-US" sz="2400" dirty="0"/>
              <a:t>influencing the accuracy of market research data</a:t>
            </a:r>
          </a:p>
          <a:p>
            <a:r>
              <a:rPr lang="en-US" sz="2400" b="1" dirty="0"/>
              <a:t>3.2.2</a:t>
            </a:r>
            <a:r>
              <a:rPr lang="en-US" sz="2400" dirty="0"/>
              <a:t> </a:t>
            </a:r>
            <a:r>
              <a:rPr lang="en-US" sz="2400" dirty="0" smtClean="0"/>
              <a:t>- Presentation </a:t>
            </a:r>
            <a:r>
              <a:rPr lang="en-US" sz="2400" dirty="0"/>
              <a:t>and use of market research results:</a:t>
            </a:r>
          </a:p>
          <a:p>
            <a:pPr marL="519113" indent="-285750">
              <a:buClr>
                <a:srgbClr val="00B050"/>
              </a:buClr>
              <a:buFont typeface="Arial" panose="020B0604020202020204" pitchFamily="34" charset="0"/>
              <a:buChar char="•"/>
            </a:pPr>
            <a:r>
              <a:rPr lang="en-US" sz="2400" dirty="0" smtClean="0"/>
              <a:t>Analyse </a:t>
            </a:r>
            <a:r>
              <a:rPr lang="en-US" sz="2400" dirty="0"/>
              <a:t>market research data shown in the form of </a:t>
            </a:r>
            <a:r>
              <a:rPr lang="en-US" sz="2400" dirty="0" smtClean="0"/>
              <a:t>graphs, charts </a:t>
            </a:r>
            <a:r>
              <a:rPr lang="en-US" sz="2400" dirty="0"/>
              <a:t>and diagrams: draw simple conclusions from such data</a:t>
            </a:r>
            <a:endParaRPr lang="en-GB" sz="2400" dirty="0">
              <a:latin typeface="Arial" panose="020B0604020202020204" pitchFamily="34" charset="0"/>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3.2.5 </a:t>
            </a:r>
            <a:r>
              <a:rPr lang="en-GB" sz="2800" dirty="0"/>
              <a:t>– </a:t>
            </a:r>
            <a:r>
              <a:rPr lang="en-GB" sz="2800" dirty="0" smtClean="0"/>
              <a:t>Presentation of Data from Market Research</a:t>
            </a:r>
            <a:endParaRPr lang="en-GB" sz="2800" b="1" dirty="0" smtClean="0"/>
          </a:p>
        </p:txBody>
      </p:sp>
      <p:sp>
        <p:nvSpPr>
          <p:cNvPr id="34" name="Rectangle 33"/>
          <p:cNvSpPr/>
          <p:nvPr/>
        </p:nvSpPr>
        <p:spPr>
          <a:xfrm>
            <a:off x="323528" y="1124744"/>
            <a:ext cx="8496944" cy="3139321"/>
          </a:xfrm>
          <a:prstGeom prst="rect">
            <a:avLst/>
          </a:prstGeom>
        </p:spPr>
        <p:txBody>
          <a:bodyPr wrap="square">
            <a:spAutoFit/>
          </a:bodyPr>
          <a:lstStyle/>
          <a:p>
            <a:pPr marL="34925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When information has been gathered as part of market research, it may be difficult to make sense of what it means. The raw data will need to be converted into a form which is easy to understand. The significant points need to be made clear. E.g. after conducting a questionnaire, it may not be clear which answer has the greatest number of ‘yes’ responses.</a:t>
            </a:r>
          </a:p>
          <a:p>
            <a:pPr marL="34925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type of data that has been collected and what it is to be used for will affect the form of presentation which will be used. Information can be displayed in the form of:</a:t>
            </a:r>
          </a:p>
          <a:p>
            <a:pPr marL="517525" indent="-2349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A table or tally chart – usually used to record the data in its original form, however, it is often better to convert the data into a chart or graph.</a:t>
            </a:r>
          </a:p>
          <a:p>
            <a:pPr marL="34925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An example of a tally chart</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149</a:t>
            </a:r>
            <a:endParaRPr lang="en-GB" sz="24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503181104"/>
              </p:ext>
            </p:extLst>
          </p:nvPr>
        </p:nvGraphicFramePr>
        <p:xfrm>
          <a:off x="349660" y="4269824"/>
          <a:ext cx="8470812" cy="2255520"/>
        </p:xfrm>
        <a:graphic>
          <a:graphicData uri="http://schemas.openxmlformats.org/drawingml/2006/table">
            <a:tbl>
              <a:tblPr firstRow="1" bandRow="1">
                <a:tableStyleId>{5C22544A-7EE6-4342-B048-85BDC9FD1C3A}</a:tableStyleId>
              </a:tblPr>
              <a:tblGrid>
                <a:gridCol w="1486036"/>
                <a:gridCol w="1584176"/>
                <a:gridCol w="1296144"/>
                <a:gridCol w="1008112"/>
                <a:gridCol w="1008112"/>
                <a:gridCol w="2088232"/>
              </a:tblGrid>
              <a:tr h="0">
                <a:tc>
                  <a:txBody>
                    <a:bodyPr/>
                    <a:lstStyle/>
                    <a:p>
                      <a:r>
                        <a:rPr lang="en-US" sz="1600" dirty="0" smtClean="0">
                          <a:latin typeface="Arial" panose="020B0604020202020204" pitchFamily="34" charset="0"/>
                          <a:cs typeface="Arial" panose="020B0604020202020204" pitchFamily="34" charset="0"/>
                        </a:rPr>
                        <a:t>Time</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Car</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Lorry</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Van</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Bicycle</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Person Walking By</a:t>
                      </a:r>
                      <a:endParaRPr lang="en-GB" sz="1600" dirty="0">
                        <a:latin typeface="Arial" panose="020B0604020202020204" pitchFamily="34" charset="0"/>
                        <a:cs typeface="Arial" panose="020B0604020202020204" pitchFamily="34" charset="0"/>
                      </a:endParaRPr>
                    </a:p>
                  </a:txBody>
                  <a:tcPr/>
                </a:tc>
              </a:tr>
              <a:tr h="0">
                <a:tc>
                  <a:txBody>
                    <a:bodyPr/>
                    <a:lstStyle/>
                    <a:p>
                      <a:r>
                        <a:rPr lang="en-US" sz="1600" dirty="0" smtClean="0">
                          <a:latin typeface="Arial" panose="020B0604020202020204" pitchFamily="34" charset="0"/>
                          <a:cs typeface="Arial" panose="020B0604020202020204" pitchFamily="34" charset="0"/>
                        </a:rPr>
                        <a:t>13 00 – 13 59</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sngStrike" dirty="0" smtClean="0">
                          <a:latin typeface="Arial" panose="020B0604020202020204" pitchFamily="34" charset="0"/>
                          <a:cs typeface="Arial" panose="020B0604020202020204" pitchFamily="34" charset="0"/>
                        </a:rPr>
                        <a:t> </a:t>
                      </a:r>
                      <a:endParaRPr lang="en-GB" sz="1600" strike="sngStrike"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noStrike" dirty="0" smtClean="0">
                          <a:latin typeface="Arial" panose="020B0604020202020204" pitchFamily="34" charset="0"/>
                          <a:cs typeface="Arial" panose="020B0604020202020204" pitchFamily="34" charset="0"/>
                        </a:rPr>
                        <a:t>III</a:t>
                      </a:r>
                      <a:endParaRPr lang="en-GB" sz="1600" strike="noStrike"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III</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r>
              <a:tr h="0">
                <a:tc>
                  <a:txBody>
                    <a:bodyPr/>
                    <a:lstStyle/>
                    <a:p>
                      <a:r>
                        <a:rPr lang="en-US" sz="1600" dirty="0" smtClean="0">
                          <a:latin typeface="Arial" panose="020B0604020202020204" pitchFamily="34" charset="0"/>
                          <a:cs typeface="Arial" panose="020B0604020202020204" pitchFamily="34" charset="0"/>
                        </a:rPr>
                        <a:t>14 00 – 14 59</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r>
              <a:tr h="0">
                <a:tc>
                  <a:txBody>
                    <a:bodyPr/>
                    <a:lstStyle/>
                    <a:p>
                      <a:r>
                        <a:rPr lang="en-US" sz="1600" dirty="0" smtClean="0">
                          <a:latin typeface="Arial" panose="020B0604020202020204" pitchFamily="34" charset="0"/>
                          <a:cs typeface="Arial" panose="020B0604020202020204" pitchFamily="34" charset="0"/>
                        </a:rPr>
                        <a:t>15 00 – 15 59</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r>
              <a:tr h="0">
                <a:tc>
                  <a:txBody>
                    <a:bodyPr/>
                    <a:lstStyle/>
                    <a:p>
                      <a:r>
                        <a:rPr lang="en-US" sz="1600" dirty="0" smtClean="0">
                          <a:latin typeface="Arial" panose="020B0604020202020204" pitchFamily="34" charset="0"/>
                          <a:cs typeface="Arial" panose="020B0604020202020204" pitchFamily="34" charset="0"/>
                        </a:rPr>
                        <a:t>16 00 – 16 59</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II</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III</a:t>
                      </a:r>
                      <a:endParaRPr lang="en-GB" sz="1600" dirty="0">
                        <a:latin typeface="Arial" panose="020B0604020202020204" pitchFamily="34" charset="0"/>
                        <a:cs typeface="Arial" panose="020B0604020202020204" pitchFamily="34" charset="0"/>
                      </a:endParaRPr>
                    </a:p>
                  </a:txBody>
                  <a:tcPr/>
                </a:tc>
              </a:tr>
              <a:tr h="0">
                <a:tc>
                  <a:txBody>
                    <a:bodyPr/>
                    <a:lstStyle/>
                    <a:p>
                      <a:r>
                        <a:rPr lang="en-US" sz="1600" dirty="0" smtClean="0">
                          <a:latin typeface="Arial" panose="020B0604020202020204" pitchFamily="34" charset="0"/>
                          <a:cs typeface="Arial" panose="020B0604020202020204" pitchFamily="34" charset="0"/>
                        </a:rPr>
                        <a:t>17 00 – 17 59</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III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III</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r>
                        <a:rPr lang="en-US" sz="1600" strike="sngStrike" dirty="0"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a:t>
                      </a:r>
                      <a:r>
                        <a:rPr lang="en-US" sz="1600" strike="sngStrike" dirty="0" err="1" smtClean="0">
                          <a:latin typeface="Arial" panose="020B0604020202020204" pitchFamily="34" charset="0"/>
                          <a:cs typeface="Arial" panose="020B0604020202020204" pitchFamily="34" charset="0"/>
                        </a:rPr>
                        <a:t>IIII</a:t>
                      </a:r>
                      <a:r>
                        <a:rPr lang="en-US" sz="1600" strike="noStrike" dirty="0" smtClean="0">
                          <a:latin typeface="Arial" panose="020B0604020202020204" pitchFamily="34" charset="0"/>
                          <a:cs typeface="Arial" panose="020B0604020202020204" pitchFamily="34" charset="0"/>
                        </a:rPr>
                        <a:t> III</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897920493"/>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3.2.5 </a:t>
            </a:r>
            <a:r>
              <a:rPr lang="en-GB" sz="2800" dirty="0"/>
              <a:t>– </a:t>
            </a:r>
            <a:r>
              <a:rPr lang="en-GB" sz="2800" dirty="0" smtClean="0"/>
              <a:t>Presentation of Data from Market Research</a:t>
            </a:r>
            <a:endParaRPr lang="en-GB" sz="2800" b="1" dirty="0" smtClean="0"/>
          </a:p>
        </p:txBody>
      </p:sp>
      <p:sp>
        <p:nvSpPr>
          <p:cNvPr id="34" name="Rectangle 33"/>
          <p:cNvSpPr/>
          <p:nvPr/>
        </p:nvSpPr>
        <p:spPr>
          <a:xfrm>
            <a:off x="323528" y="1142742"/>
            <a:ext cx="4032448" cy="2862322"/>
          </a:xfrm>
          <a:prstGeom prst="rect">
            <a:avLst/>
          </a:prstGeom>
        </p:spPr>
        <p:txBody>
          <a:bodyPr wrap="square">
            <a:spAutoFit/>
          </a:bodyPr>
          <a:lstStyle/>
          <a:p>
            <a:pPr marL="349250" indent="-342900">
              <a:buClr>
                <a:srgbClr val="00B050"/>
              </a:buClr>
              <a:buFont typeface="Arial" panose="020B0604020202020204" pitchFamily="34" charset="0"/>
              <a:buChar char="•"/>
            </a:pPr>
            <a:r>
              <a:rPr lang="en-US" sz="2000" b="1" dirty="0" smtClean="0">
                <a:latin typeface="Arial" panose="020B0604020202020204" pitchFamily="34" charset="0"/>
                <a:cs typeface="Arial" panose="020B0604020202020204" pitchFamily="34" charset="0"/>
              </a:rPr>
              <a:t>A Chart</a:t>
            </a:r>
            <a:r>
              <a:rPr lang="en-US" sz="2000" dirty="0" smtClean="0">
                <a:latin typeface="Arial" panose="020B0604020202020204" pitchFamily="34" charset="0"/>
                <a:cs typeface="Arial" panose="020B0604020202020204" pitchFamily="34" charset="0"/>
              </a:rPr>
              <a:t> – shows the total figures or proportion for each piece of data in terms of the total number. E.g. if a company sells its products in several countries, a chart can show at a glance which countries have the biggest percentage and which have the lowest. </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149</a:t>
            </a:r>
            <a:endParaRPr lang="en-GB" sz="2400" b="1" dirty="0">
              <a:latin typeface="Arial" panose="020B0604020202020204" pitchFamily="34" charset="0"/>
              <a:cs typeface="Arial" panose="020B0604020202020204" pitchFamily="34" charset="0"/>
            </a:endParaRPr>
          </a:p>
        </p:txBody>
      </p:sp>
      <p:sp>
        <p:nvSpPr>
          <p:cNvPr id="3" name="Rectangle 2"/>
          <p:cNvSpPr/>
          <p:nvPr/>
        </p:nvSpPr>
        <p:spPr>
          <a:xfrm>
            <a:off x="4325950" y="3586154"/>
            <a:ext cx="2909771" cy="369332"/>
          </a:xfrm>
          <a:prstGeom prst="rect">
            <a:avLst/>
          </a:prstGeom>
        </p:spPr>
        <p:txBody>
          <a:bodyPr wrap="none">
            <a:spAutoFit/>
          </a:bodyPr>
          <a:lstStyle/>
          <a:p>
            <a:pPr marL="6350">
              <a:buClr>
                <a:srgbClr val="00B050"/>
              </a:buClr>
            </a:pPr>
            <a:r>
              <a:rPr lang="en-US" dirty="0">
                <a:latin typeface="Arial" panose="020B0604020202020204" pitchFamily="34" charset="0"/>
                <a:cs typeface="Arial" panose="020B0604020202020204" pitchFamily="34" charset="0"/>
              </a:rPr>
              <a:t>An example of a tally chart</a:t>
            </a:r>
          </a:p>
        </p:txBody>
      </p:sp>
      <p:graphicFrame>
        <p:nvGraphicFramePr>
          <p:cNvPr id="7" name="Chart 6"/>
          <p:cNvGraphicFramePr>
            <a:graphicFrameLocks/>
          </p:cNvGraphicFramePr>
          <p:nvPr>
            <p:extLst>
              <p:ext uri="{D42A27DB-BD31-4B8C-83A1-F6EECF244321}">
                <p14:modId xmlns:p14="http://schemas.microsoft.com/office/powerpoint/2010/main" val="4045516154"/>
              </p:ext>
            </p:extLst>
          </p:nvPr>
        </p:nvGraphicFramePr>
        <p:xfrm>
          <a:off x="4355976" y="1052736"/>
          <a:ext cx="4435996"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2095373451"/>
              </p:ext>
            </p:extLst>
          </p:nvPr>
        </p:nvGraphicFramePr>
        <p:xfrm>
          <a:off x="360040" y="4005064"/>
          <a:ext cx="3059832" cy="2531168"/>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p:nvPr/>
        </p:nvSpPr>
        <p:spPr>
          <a:xfrm>
            <a:off x="3488352" y="3951054"/>
            <a:ext cx="1659712" cy="2631490"/>
          </a:xfrm>
          <a:prstGeom prst="rect">
            <a:avLst/>
          </a:prstGeom>
        </p:spPr>
        <p:txBody>
          <a:bodyPr wrap="square">
            <a:spAutoFit/>
          </a:bodyPr>
          <a:lstStyle/>
          <a:p>
            <a:pPr marL="6350">
              <a:buClr>
                <a:srgbClr val="00B050"/>
              </a:buClr>
            </a:pPr>
            <a:r>
              <a:rPr lang="en-US" sz="1500" b="1" dirty="0" smtClean="0">
                <a:latin typeface="Arial" panose="020B0604020202020204" pitchFamily="34" charset="0"/>
                <a:cs typeface="Arial" panose="020B0604020202020204" pitchFamily="34" charset="0"/>
              </a:rPr>
              <a:t>A graph </a:t>
            </a:r>
            <a:r>
              <a:rPr lang="en-US" sz="1500" dirty="0" smtClean="0">
                <a:latin typeface="Arial" panose="020B0604020202020204" pitchFamily="34" charset="0"/>
                <a:cs typeface="Arial" panose="020B0604020202020204" pitchFamily="34" charset="0"/>
              </a:rPr>
              <a:t>– used to show the relationship between two sets of data, e.g. how total cost changed over a number of years. The variables are ‘total cost’ and ‘time’.</a:t>
            </a:r>
            <a:endParaRPr lang="en-US" sz="1500" dirty="0">
              <a:latin typeface="Arial" panose="020B0604020202020204" pitchFamily="34" charset="0"/>
              <a:cs typeface="Arial" panose="020B0604020202020204" pitchFamily="34" charset="0"/>
            </a:endParaRPr>
          </a:p>
        </p:txBody>
      </p:sp>
      <p:pic>
        <p:nvPicPr>
          <p:cNvPr id="8194" name="Picture 2" descr="http://media.treehugger.com/assets/images/2013/05/cost-of-solar-power-graph-1980-2012.jpg.650x0_q70_crop-smart.jpg"/>
          <p:cNvPicPr>
            <a:picLocks noChangeAspect="1" noChangeArrowheads="1"/>
          </p:cNvPicPr>
          <p:nvPr/>
        </p:nvPicPr>
        <p:blipFill rotWithShape="1">
          <a:blip r:embed="rId5">
            <a:extLst>
              <a:ext uri="{28A0092B-C50C-407E-A947-70E740481C1C}">
                <a14:useLocalDpi xmlns:a14="http://schemas.microsoft.com/office/drawing/2010/main" val="0"/>
              </a:ext>
            </a:extLst>
          </a:blip>
          <a:srcRect l="1550" t="2486" r="1917" b="7988"/>
          <a:stretch/>
        </p:blipFill>
        <p:spPr bwMode="auto">
          <a:xfrm>
            <a:off x="5190625" y="4077072"/>
            <a:ext cx="3629847" cy="2361588"/>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93932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900" dirty="0" smtClean="0"/>
              <a:t>3.2.5 </a:t>
            </a:r>
            <a:r>
              <a:rPr lang="en-GB" sz="2900" dirty="0"/>
              <a:t>– </a:t>
            </a:r>
            <a:r>
              <a:rPr lang="en-GB" sz="2900" dirty="0" smtClean="0"/>
              <a:t>Revision Summary – Presentation of Data</a:t>
            </a:r>
            <a:endParaRPr lang="en-GB" sz="2900" b="1" dirty="0" smtClean="0"/>
          </a:p>
        </p:txBody>
      </p:sp>
      <p:sp>
        <p:nvSpPr>
          <p:cNvPr id="34" name="Rectangle 33"/>
          <p:cNvSpPr/>
          <p:nvPr/>
        </p:nvSpPr>
        <p:spPr>
          <a:xfrm>
            <a:off x="323528" y="1124744"/>
            <a:ext cx="8496944" cy="523220"/>
          </a:xfrm>
          <a:prstGeom prst="rect">
            <a:avLst/>
          </a:prstGeom>
        </p:spPr>
        <p:txBody>
          <a:bodyPr wrap="square">
            <a:spAutoFit/>
          </a:bodyPr>
          <a:lstStyle/>
          <a:p>
            <a:pPr>
              <a:buClr>
                <a:srgbClr val="00B050"/>
              </a:buClr>
            </a:pPr>
            <a:r>
              <a:rPr lang="en-US" sz="2800" b="1" dirty="0" smtClean="0">
                <a:latin typeface="Arial" panose="020B0604020202020204" pitchFamily="34" charset="0"/>
                <a:cs typeface="Arial" panose="020B0604020202020204" pitchFamily="34" charset="0"/>
              </a:rPr>
              <a:t>Presentation of Data from Market Research</a:t>
            </a:r>
            <a:endParaRPr lang="en-US" sz="2800" dirty="0" smtClean="0">
              <a:latin typeface="Arial" panose="020B0604020202020204" pitchFamily="34" charset="0"/>
              <a:cs typeface="Arial" panose="020B0604020202020204" pitchFamily="34" charset="0"/>
            </a:endParaRP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154</a:t>
            </a:r>
            <a:endParaRPr lang="en-GB" sz="2400" b="1" dirty="0">
              <a:latin typeface="Arial" panose="020B0604020202020204" pitchFamily="34" charset="0"/>
              <a:cs typeface="Arial" panose="020B0604020202020204" pitchFamily="34" charset="0"/>
            </a:endParaRPr>
          </a:p>
        </p:txBody>
      </p:sp>
      <p:sp>
        <p:nvSpPr>
          <p:cNvPr id="6" name="TextBox 5"/>
          <p:cNvSpPr txBox="1"/>
          <p:nvPr/>
        </p:nvSpPr>
        <p:spPr>
          <a:xfrm>
            <a:off x="3094799" y="3517264"/>
            <a:ext cx="3806752" cy="954107"/>
          </a:xfrm>
          <a:prstGeom prst="rect">
            <a:avLst/>
          </a:prstGeom>
          <a:solidFill>
            <a:srgbClr val="FFD03B"/>
          </a:solidFill>
          <a:ln w="38100">
            <a:solidFill>
              <a:srgbClr val="002060"/>
            </a:solidFill>
          </a:ln>
        </p:spPr>
        <p:txBody>
          <a:bodyPr wrap="square" lIns="45720" rIns="45720" rtlCol="0">
            <a:spAutoFit/>
          </a:bodyPr>
          <a:lstStyle/>
          <a:p>
            <a:pPr algn="ctr"/>
            <a:r>
              <a:rPr lang="en-US" sz="2800" b="1" dirty="0" smtClean="0"/>
              <a:t>WAYS OF PRESENTING DATA</a:t>
            </a:r>
            <a:endParaRPr lang="en-GB" sz="2800" dirty="0"/>
          </a:p>
        </p:txBody>
      </p:sp>
      <p:cxnSp>
        <p:nvCxnSpPr>
          <p:cNvPr id="14" name="Straight Arrow Connector 13"/>
          <p:cNvCxnSpPr>
            <a:stCxn id="6" idx="2"/>
            <a:endCxn id="27" idx="1"/>
          </p:cNvCxnSpPr>
          <p:nvPr/>
        </p:nvCxnSpPr>
        <p:spPr>
          <a:xfrm>
            <a:off x="4998175" y="4471371"/>
            <a:ext cx="1759360" cy="142245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08863" y="2492378"/>
            <a:ext cx="1840873" cy="830997"/>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sz="2400" b="1" dirty="0" smtClean="0"/>
              <a:t>Table or </a:t>
            </a:r>
            <a:r>
              <a:rPr lang="en-US" sz="2400" b="1" dirty="0"/>
              <a:t>Tally Chart</a:t>
            </a:r>
            <a:endParaRPr lang="en-GB" sz="2400" dirty="0"/>
          </a:p>
        </p:txBody>
      </p:sp>
      <p:sp>
        <p:nvSpPr>
          <p:cNvPr id="22" name="TextBox 21"/>
          <p:cNvSpPr txBox="1"/>
          <p:nvPr/>
        </p:nvSpPr>
        <p:spPr>
          <a:xfrm>
            <a:off x="4221519" y="1948511"/>
            <a:ext cx="1553312" cy="461665"/>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sz="2400" b="1" dirty="0" smtClean="0"/>
              <a:t>Diagram</a:t>
            </a:r>
            <a:endParaRPr lang="en-GB" sz="2400" dirty="0"/>
          </a:p>
        </p:txBody>
      </p:sp>
      <p:sp>
        <p:nvSpPr>
          <p:cNvPr id="26" name="TextBox 25"/>
          <p:cNvSpPr txBox="1"/>
          <p:nvPr/>
        </p:nvSpPr>
        <p:spPr>
          <a:xfrm>
            <a:off x="1925165" y="5478323"/>
            <a:ext cx="1368152" cy="830997"/>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sz="2400" b="1" dirty="0" smtClean="0"/>
              <a:t>Bar Chart</a:t>
            </a:r>
            <a:endParaRPr lang="en-GB" sz="2400" dirty="0"/>
          </a:p>
        </p:txBody>
      </p:sp>
      <p:sp>
        <p:nvSpPr>
          <p:cNvPr id="27" name="TextBox 26"/>
          <p:cNvSpPr txBox="1"/>
          <p:nvPr/>
        </p:nvSpPr>
        <p:spPr>
          <a:xfrm>
            <a:off x="6757535" y="5478323"/>
            <a:ext cx="1368152" cy="830997"/>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sz="2400" b="1" dirty="0" smtClean="0"/>
              <a:t>Pie Chart</a:t>
            </a:r>
            <a:endParaRPr lang="en-GB" sz="2400" dirty="0"/>
          </a:p>
        </p:txBody>
      </p:sp>
      <p:sp>
        <p:nvSpPr>
          <p:cNvPr id="29" name="TextBox 28"/>
          <p:cNvSpPr txBox="1"/>
          <p:nvPr/>
        </p:nvSpPr>
        <p:spPr>
          <a:xfrm>
            <a:off x="7026881" y="2440051"/>
            <a:ext cx="1289535" cy="830997"/>
          </a:xfrm>
          <a:prstGeom prst="rect">
            <a:avLst/>
          </a:prstGeom>
          <a:solidFill>
            <a:schemeClr val="tx2">
              <a:lumMod val="20000"/>
              <a:lumOff val="80000"/>
            </a:schemeClr>
          </a:solidFill>
          <a:ln w="38100">
            <a:solidFill>
              <a:srgbClr val="002060"/>
            </a:solidFill>
          </a:ln>
        </p:spPr>
        <p:txBody>
          <a:bodyPr wrap="square" lIns="45720" rIns="45720" rtlCol="0">
            <a:spAutoFit/>
          </a:bodyPr>
          <a:lstStyle/>
          <a:p>
            <a:pPr algn="ctr"/>
            <a:r>
              <a:rPr lang="en-US" sz="2400" b="1" dirty="0" smtClean="0"/>
              <a:t>Line Graph</a:t>
            </a:r>
            <a:endParaRPr lang="en-GB" sz="2400" dirty="0"/>
          </a:p>
        </p:txBody>
      </p:sp>
      <p:cxnSp>
        <p:nvCxnSpPr>
          <p:cNvPr id="40" name="Straight Arrow Connector 39"/>
          <p:cNvCxnSpPr>
            <a:stCxn id="6" idx="1"/>
            <a:endCxn id="19" idx="2"/>
          </p:cNvCxnSpPr>
          <p:nvPr/>
        </p:nvCxnSpPr>
        <p:spPr>
          <a:xfrm flipH="1" flipV="1">
            <a:off x="1629300" y="3323375"/>
            <a:ext cx="1465499" cy="67094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6" idx="3"/>
            <a:endCxn id="29" idx="2"/>
          </p:cNvCxnSpPr>
          <p:nvPr/>
        </p:nvCxnSpPr>
        <p:spPr>
          <a:xfrm flipV="1">
            <a:off x="6901551" y="3271048"/>
            <a:ext cx="770098" cy="72327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 idx="0"/>
            <a:endCxn id="22" idx="2"/>
          </p:cNvCxnSpPr>
          <p:nvPr/>
        </p:nvCxnSpPr>
        <p:spPr>
          <a:xfrm flipV="1">
            <a:off x="4998175" y="2410176"/>
            <a:ext cx="0" cy="110708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6" idx="2"/>
            <a:endCxn id="26" idx="3"/>
          </p:cNvCxnSpPr>
          <p:nvPr/>
        </p:nvCxnSpPr>
        <p:spPr>
          <a:xfrm flipH="1">
            <a:off x="3293317" y="4471371"/>
            <a:ext cx="1704858" cy="142245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522971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3.2.5 </a:t>
            </a:r>
            <a:r>
              <a:rPr lang="en-GB" sz="2800" dirty="0"/>
              <a:t>– </a:t>
            </a:r>
            <a:r>
              <a:rPr lang="en-GB" sz="2800" dirty="0" smtClean="0"/>
              <a:t>Presentation of Data from Market Research</a:t>
            </a:r>
            <a:endParaRPr lang="en-GB" sz="2800" b="1" dirty="0" smtClean="0"/>
          </a:p>
        </p:txBody>
      </p:sp>
      <p:sp>
        <p:nvSpPr>
          <p:cNvPr id="34" name="Rectangle 33"/>
          <p:cNvSpPr/>
          <p:nvPr/>
        </p:nvSpPr>
        <p:spPr>
          <a:xfrm>
            <a:off x="323528" y="1124744"/>
            <a:ext cx="8496944" cy="5647700"/>
          </a:xfrm>
          <a:prstGeom prst="rect">
            <a:avLst/>
          </a:prstGeom>
        </p:spPr>
        <p:txBody>
          <a:bodyPr wrap="square">
            <a:spAutoFit/>
          </a:bodyPr>
          <a:lstStyle/>
          <a:p>
            <a:pPr marL="6350">
              <a:buClr>
                <a:srgbClr val="00B050"/>
              </a:buClr>
            </a:pPr>
            <a:r>
              <a:rPr lang="en-US" sz="1900" b="1" dirty="0" smtClean="0">
                <a:solidFill>
                  <a:srgbClr val="FF0000"/>
                </a:solidFill>
                <a:latin typeface="Arial" panose="020B0604020202020204" pitchFamily="34" charset="0"/>
                <a:cs typeface="Arial" panose="020B0604020202020204" pitchFamily="34" charset="0"/>
              </a:rPr>
              <a:t>Activity 11.7</a:t>
            </a:r>
          </a:p>
          <a:p>
            <a:pPr marL="349250" indent="-342900">
              <a:buClr>
                <a:srgbClr val="00B050"/>
              </a:buClr>
              <a:buFont typeface="Wingdings 3" panose="05040102010807070707" pitchFamily="18" charset="2"/>
              <a:buChar char=""/>
            </a:pPr>
            <a:r>
              <a:rPr lang="en-US" sz="1900" dirty="0" smtClean="0">
                <a:solidFill>
                  <a:srgbClr val="FF0000"/>
                </a:solidFill>
                <a:latin typeface="Arial" panose="020B0604020202020204" pitchFamily="34" charset="0"/>
                <a:cs typeface="Arial" panose="020B0604020202020204" pitchFamily="34" charset="0"/>
              </a:rPr>
              <a:t>You have been asked to carry out some research into the feasibility of opening a new restaurant in your local area. Design your own questionnaire to carry out on friends and/or family.</a:t>
            </a:r>
          </a:p>
          <a:p>
            <a:pPr marL="349250" indent="-342900">
              <a:buClr>
                <a:srgbClr val="00B050"/>
              </a:buClr>
              <a:buFont typeface="Wingdings 3" panose="05040102010807070707" pitchFamily="18" charset="2"/>
              <a:buChar char=""/>
            </a:pPr>
            <a:r>
              <a:rPr lang="en-US" sz="1900" dirty="0" smtClean="0">
                <a:solidFill>
                  <a:srgbClr val="FF0000"/>
                </a:solidFill>
                <a:latin typeface="Arial" panose="020B0604020202020204" pitchFamily="34" charset="0"/>
                <a:cs typeface="Arial" panose="020B0604020202020204" pitchFamily="34" charset="0"/>
              </a:rPr>
              <a:t>Complete the following steps.</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Design your own questionnaire</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Decide who you are going to ask.</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Decide how many people you are going to ask (it is a good idea to carry pout the questionnaire with friends and then put the results together so that you have a greater number of replies).</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Produce a summary sheet on which to collate the results.</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Collate the results.</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Present the results you have found.</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Evaluate your findings. What does the data tell you? Should a new restaurant be opened? If so, what type of restaurant would be successful?</a:t>
            </a:r>
          </a:p>
          <a:p>
            <a:pPr marL="685800" indent="-342900">
              <a:buClr>
                <a:srgbClr val="00B050"/>
              </a:buClr>
              <a:buFont typeface="+mj-lt"/>
              <a:buAutoNum type="alphaLcParenR"/>
            </a:pPr>
            <a:r>
              <a:rPr lang="en-US" sz="1900" dirty="0" smtClean="0">
                <a:solidFill>
                  <a:srgbClr val="FF0000"/>
                </a:solidFill>
                <a:latin typeface="Arial" panose="020B0604020202020204" pitchFamily="34" charset="0"/>
                <a:cs typeface="Arial" panose="020B0604020202020204" pitchFamily="34" charset="0"/>
              </a:rPr>
              <a:t>Evaluate your questionnaire, How accurate were your results? Would you redesign the questionnaire if you were carrying out the research again?</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smtClean="0">
                <a:latin typeface="Arial" panose="020B0604020202020204" pitchFamily="34" charset="0"/>
                <a:cs typeface="Arial" panose="020B0604020202020204" pitchFamily="34" charset="0"/>
              </a:rPr>
              <a:t>Page 154</a:t>
            </a:r>
            <a:endParaRPr lang="en-GB" sz="2400" b="1"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8316416" y="2132856"/>
            <a:ext cx="504056"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92622909"/>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3.2.5 </a:t>
            </a:r>
            <a:r>
              <a:rPr lang="en-GB" sz="2800" dirty="0"/>
              <a:t>– </a:t>
            </a:r>
            <a:r>
              <a:rPr lang="en-GB" sz="2800" dirty="0" smtClean="0"/>
              <a:t>Presentation of Data from Market Research</a:t>
            </a:r>
            <a:endParaRPr lang="en-GB" sz="2800" b="1" dirty="0" smtClean="0"/>
          </a:p>
        </p:txBody>
      </p:sp>
      <p:sp>
        <p:nvSpPr>
          <p:cNvPr id="34" name="Rectangle 33"/>
          <p:cNvSpPr/>
          <p:nvPr/>
        </p:nvSpPr>
        <p:spPr>
          <a:xfrm>
            <a:off x="323528" y="1124744"/>
            <a:ext cx="6408712" cy="5632311"/>
          </a:xfrm>
          <a:prstGeom prst="rect">
            <a:avLst/>
          </a:prstGeom>
        </p:spPr>
        <p:txBody>
          <a:bodyPr wrap="square">
            <a:spAutoFit/>
          </a:bodyPr>
          <a:lstStyle/>
          <a:p>
            <a:pPr marL="6350">
              <a:buClr>
                <a:srgbClr val="00B050"/>
              </a:buClr>
            </a:pPr>
            <a:r>
              <a:rPr lang="en-US" sz="2000" b="1" dirty="0" smtClean="0">
                <a:solidFill>
                  <a:srgbClr val="FF0000"/>
                </a:solidFill>
                <a:latin typeface="Arial" panose="020B0604020202020204" pitchFamily="34" charset="0"/>
                <a:cs typeface="Arial" panose="020B0604020202020204" pitchFamily="34" charset="0"/>
              </a:rPr>
              <a:t>International Business in Focus – Mobile Phone Technology</a:t>
            </a:r>
          </a:p>
          <a:p>
            <a:pPr marL="349250" indent="-342900">
              <a:buClr>
                <a:srgbClr val="00B050"/>
              </a:buClr>
              <a:buFont typeface="Wingdings 3" panose="05040102010807070707" pitchFamily="18" charset="2"/>
              <a:buChar char=""/>
            </a:pPr>
            <a:r>
              <a:rPr lang="en-US" sz="2000" dirty="0" smtClean="0">
                <a:solidFill>
                  <a:srgbClr val="FF0000"/>
                </a:solidFill>
                <a:latin typeface="Arial" panose="020B0604020202020204" pitchFamily="34" charset="0"/>
                <a:cs typeface="Arial" panose="020B0604020202020204" pitchFamily="34" charset="0"/>
              </a:rPr>
              <a:t>Mobile phone companies are hoping to increase profits with the introduction of an ‘app’ which will allow the use if your phone as a wallet. This will allow payments in such places as shops and restaurants, to be made using your mobile phone, Some of the options below for multiple credit card numbers to be stored in a single phone. However, consumers, retailers, banks and credit card companies have expressed some concerns over the new technology.</a:t>
            </a:r>
          </a:p>
          <a:p>
            <a:pPr marL="6350">
              <a:buClr>
                <a:srgbClr val="00B050"/>
              </a:buClr>
            </a:pPr>
            <a:r>
              <a:rPr lang="en-US" sz="2000" b="1" dirty="0" smtClean="0">
                <a:solidFill>
                  <a:srgbClr val="FF0000"/>
                </a:solidFill>
                <a:latin typeface="Arial" panose="020B0604020202020204" pitchFamily="34" charset="0"/>
                <a:cs typeface="Arial" panose="020B0604020202020204" pitchFamily="34" charset="0"/>
              </a:rPr>
              <a:t>Discussion Points</a:t>
            </a:r>
          </a:p>
          <a:p>
            <a:pPr marL="685800" indent="-355600">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How could the mobile phone companies find out what consumers, retailers, banks and credit card companies think about the new technology?</a:t>
            </a:r>
          </a:p>
          <a:p>
            <a:pPr marL="685800" indent="-355600">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Do you think it is necessary, before launching this app, for this market research to be done?</a:t>
            </a:r>
          </a:p>
        </p:txBody>
      </p:sp>
      <p:sp>
        <p:nvSpPr>
          <p:cNvPr id="5" name="Round Same Side Corner Rectangle 4">
            <a:hlinkClick r:id="" action="ppaction://noaction"/>
          </p:cNvPr>
          <p:cNvSpPr/>
          <p:nvPr/>
        </p:nvSpPr>
        <p:spPr>
          <a:xfrm>
            <a:off x="6444208" y="695546"/>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154</a:t>
            </a:r>
            <a:endParaRPr lang="en-GB" sz="24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14580" t="12594" r="42252" b="16833"/>
          <a:stretch/>
        </p:blipFill>
        <p:spPr>
          <a:xfrm>
            <a:off x="6732240" y="1149533"/>
            <a:ext cx="2088232" cy="1919427"/>
          </a:xfrm>
          <a:prstGeom prst="rect">
            <a:avLst/>
          </a:prstGeom>
          <a:effectLst>
            <a:outerShdw blurRad="101600" dist="38100" dir="2700000" sx="102000" sy="102000" algn="tl" rotWithShape="0">
              <a:prstClr val="black">
                <a:alpha val="40000"/>
              </a:prstClr>
            </a:outerShdw>
          </a:effectLst>
        </p:spPr>
      </p:pic>
      <p:pic>
        <p:nvPicPr>
          <p:cNvPr id="24578" name="Picture 2" descr="http://cdn1.tnwcdn.com/wp-content/blogs.dir/1/files/2014/08/CashonTap_Bus.jpg">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450" r="27376" b="6544"/>
          <a:stretch/>
        </p:blipFill>
        <p:spPr bwMode="auto">
          <a:xfrm>
            <a:off x="6732240" y="3212976"/>
            <a:ext cx="2088232" cy="2056577"/>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580" name="Picture 4" descr="visa pay">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5517232"/>
            <a:ext cx="2088231" cy="966774"/>
          </a:xfrm>
          <a:prstGeom prst="rect">
            <a:avLst/>
          </a:prstGeom>
          <a:noFill/>
          <a:effectLst>
            <a:outerShdw blurRad="1016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40102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3600" dirty="0" smtClean="0"/>
              <a:t>3.2.4 – Exam Styled Questions – Paper 1</a:t>
            </a:r>
            <a:endParaRPr lang="en-GB" sz="36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155</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262979"/>
          </a:xfrm>
          <a:prstGeom prst="rect">
            <a:avLst/>
          </a:prstGeom>
        </p:spPr>
        <p:txBody>
          <a:bodyPr wrap="square">
            <a:spAutoFit/>
          </a:bodyPr>
          <a:lstStyle/>
          <a:p>
            <a:pPr>
              <a:buClr>
                <a:srgbClr val="00B050"/>
              </a:buClr>
            </a:pPr>
            <a:r>
              <a:rPr lang="en-US" sz="2100" b="1" dirty="0" smtClean="0">
                <a:solidFill>
                  <a:srgbClr val="FF0000"/>
                </a:solidFill>
                <a:latin typeface="Calibri" panose="020F0502020204030204" pitchFamily="34" charset="0"/>
              </a:rPr>
              <a:t>Unit 03 - Exam Styles Questions – Paper 1</a:t>
            </a:r>
          </a:p>
          <a:p>
            <a:pPr marL="457200" indent="-457200">
              <a:buClr>
                <a:srgbClr val="00B050"/>
              </a:buClr>
              <a:buFont typeface="+mj-lt"/>
              <a:buAutoNum type="arabicPeriod"/>
            </a:pPr>
            <a:r>
              <a:rPr lang="en-US" sz="2100" dirty="0" smtClean="0">
                <a:solidFill>
                  <a:srgbClr val="FF0000"/>
                </a:solidFill>
                <a:latin typeface="Calibri" panose="020F0502020204030204" pitchFamily="34" charset="0"/>
              </a:rPr>
              <a:t>M&amp;M is a small business which sells many different types of garden tools. Sales of its products are growing very quickly. Its Managing Director (MD) feels that market research isn’t the most important factor contributing to the success of the business. However, the MD does want primary market research to be carried out before developing a new type of garden tool.</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What is meant by ‘primary market research’?	[2]</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t>
            </a:r>
            <a:r>
              <a:rPr lang="en-US" sz="2100" b="1" dirty="0" smtClean="0">
                <a:solidFill>
                  <a:srgbClr val="FF0000"/>
                </a:solidFill>
                <a:latin typeface="Calibri" panose="020F0502020204030204" pitchFamily="34" charset="0"/>
              </a:rPr>
              <a:t>two</a:t>
            </a:r>
            <a:r>
              <a:rPr lang="en-US" sz="2100" dirty="0" smtClean="0">
                <a:solidFill>
                  <a:srgbClr val="FF0000"/>
                </a:solidFill>
                <a:latin typeface="Calibri" panose="020F0502020204030204" pitchFamily="34" charset="0"/>
              </a:rPr>
              <a:t> methods of primary market research.	[2]</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and explain </a:t>
            </a:r>
            <a:r>
              <a:rPr lang="en-US" sz="2100" b="1" dirty="0" smtClean="0">
                <a:solidFill>
                  <a:srgbClr val="FF0000"/>
                </a:solidFill>
                <a:latin typeface="Calibri" panose="020F0502020204030204" pitchFamily="34" charset="0"/>
              </a:rPr>
              <a:t>two</a:t>
            </a:r>
            <a:r>
              <a:rPr lang="en-US" sz="2100" dirty="0" smtClean="0">
                <a:solidFill>
                  <a:srgbClr val="FF0000"/>
                </a:solidFill>
                <a:latin typeface="Calibri" panose="020F0502020204030204" pitchFamily="34" charset="0"/>
              </a:rPr>
              <a:t> ways of presenting market research data on existing products that M&amp;M could use.	[4]</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Identify and explain </a:t>
            </a:r>
            <a:r>
              <a:rPr lang="en-US" sz="2100" b="1" dirty="0" smtClean="0">
                <a:solidFill>
                  <a:srgbClr val="FF0000"/>
                </a:solidFill>
                <a:latin typeface="Calibri" panose="020F0502020204030204" pitchFamily="34" charset="0"/>
              </a:rPr>
              <a:t>two </a:t>
            </a:r>
            <a:r>
              <a:rPr lang="en-US" sz="2100" dirty="0" smtClean="0">
                <a:solidFill>
                  <a:srgbClr val="FF0000"/>
                </a:solidFill>
                <a:latin typeface="Calibri" panose="020F0502020204030204" pitchFamily="34" charset="0"/>
              </a:rPr>
              <a:t>factors which should be taken into account by M&amp;M when trying to ensure the research information is accurate.	[6]</a:t>
            </a:r>
          </a:p>
          <a:p>
            <a:pPr marL="685800" indent="-349250">
              <a:buClr>
                <a:srgbClr val="00B050"/>
              </a:buClr>
              <a:buFont typeface="+mj-lt"/>
              <a:buAutoNum type="alphaLcParenR"/>
            </a:pPr>
            <a:r>
              <a:rPr lang="en-US" sz="2100" dirty="0" smtClean="0">
                <a:solidFill>
                  <a:srgbClr val="FF0000"/>
                </a:solidFill>
                <a:latin typeface="Calibri" panose="020F0502020204030204" pitchFamily="34" charset="0"/>
              </a:rPr>
              <a:t>Do you think market research is necessary before M&amp;M develop a new product? Justify your answer.	[6]</a:t>
            </a:r>
          </a:p>
        </p:txBody>
      </p:sp>
      <p:sp>
        <p:nvSpPr>
          <p:cNvPr id="7" name="TextBox 6">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623070803"/>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67262"/>
            <a:ext cx="7776864" cy="625434"/>
          </a:xfrm>
        </p:spPr>
        <p:txBody>
          <a:bodyPr>
            <a:noAutofit/>
          </a:bodyPr>
          <a:lstStyle/>
          <a:p>
            <a:r>
              <a:rPr lang="en-GB" sz="3600" dirty="0" smtClean="0"/>
              <a:t>3.2.4 – Exam Styled Questions – Paper 1</a:t>
            </a:r>
            <a:endParaRPr lang="en-GB" sz="3600" b="1" dirty="0" smtClean="0"/>
          </a:p>
        </p:txBody>
      </p:sp>
      <p:sp>
        <p:nvSpPr>
          <p:cNvPr id="9" name="Round Same Side Corner Rectangle 8">
            <a:hlinkClick r:id="" action="ppaction://noaction"/>
          </p:cNvPr>
          <p:cNvSpPr/>
          <p:nvPr/>
        </p:nvSpPr>
        <p:spPr>
          <a:xfrm>
            <a:off x="6444208" y="692696"/>
            <a:ext cx="864096" cy="357190"/>
          </a:xfrm>
          <a:prstGeom prst="round2SameRect">
            <a:avLst/>
          </a:prstGeom>
          <a:gradFill>
            <a:gsLst>
              <a:gs pos="0">
                <a:srgbClr val="002060"/>
              </a:gs>
              <a:gs pos="50000">
                <a:schemeClr val="tx2">
                  <a:lumMod val="60000"/>
                  <a:lumOff val="40000"/>
                </a:schemeClr>
              </a:gs>
              <a:gs pos="70000">
                <a:schemeClr val="tx2">
                  <a:lumMod val="40000"/>
                  <a:lumOff val="60000"/>
                </a:schemeClr>
              </a:gs>
              <a:gs pos="100000">
                <a:schemeClr val="tx2">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Page 155</a:t>
            </a:r>
            <a:endParaRPr lang="en-GB" sz="2400" b="1" dirty="0">
              <a:latin typeface="Arial" panose="020B0604020202020204" pitchFamily="34" charset="0"/>
              <a:cs typeface="Arial" panose="020B0604020202020204" pitchFamily="34" charset="0"/>
            </a:endParaRPr>
          </a:p>
        </p:txBody>
      </p:sp>
      <p:sp>
        <p:nvSpPr>
          <p:cNvPr id="5" name="Rectangle 4"/>
          <p:cNvSpPr/>
          <p:nvPr/>
        </p:nvSpPr>
        <p:spPr>
          <a:xfrm>
            <a:off x="323849" y="1155809"/>
            <a:ext cx="8496623" cy="5632311"/>
          </a:xfrm>
          <a:prstGeom prst="rect">
            <a:avLst/>
          </a:prstGeom>
        </p:spPr>
        <p:txBody>
          <a:bodyPr wrap="square">
            <a:spAutoFit/>
          </a:bodyPr>
          <a:lstStyle/>
          <a:p>
            <a:pPr>
              <a:buClr>
                <a:srgbClr val="00B050"/>
              </a:buClr>
            </a:pPr>
            <a:r>
              <a:rPr lang="en-US" sz="2350" b="1" dirty="0" smtClean="0">
                <a:solidFill>
                  <a:srgbClr val="FF0000"/>
                </a:solidFill>
                <a:latin typeface="Calibri" panose="020F0502020204030204" pitchFamily="34" charset="0"/>
              </a:rPr>
              <a:t>Unit 03 - Exam Styles Questions – Paper 1</a:t>
            </a:r>
          </a:p>
          <a:p>
            <a:pPr marL="457200" indent="-457200">
              <a:buClr>
                <a:srgbClr val="00B050"/>
              </a:buClr>
              <a:buFont typeface="+mj-lt"/>
              <a:buAutoNum type="arabicPeriod" startAt="2"/>
            </a:pPr>
            <a:r>
              <a:rPr lang="en-US" sz="2350" dirty="0" smtClean="0">
                <a:solidFill>
                  <a:srgbClr val="FF0000"/>
                </a:solidFill>
                <a:latin typeface="Calibri" panose="020F0502020204030204" pitchFamily="34" charset="0"/>
              </a:rPr>
              <a:t>P&amp;P have recently designed a new ‘app’ for the iPhone. People in many different countries will be likely to want to download this app. The MD wants the Marketing Department to carry out secondary research rather than primary research before launching this new ‘app’.</a:t>
            </a:r>
          </a:p>
          <a:p>
            <a:pPr marL="685800" indent="-349250">
              <a:buClr>
                <a:srgbClr val="00B050"/>
              </a:buClr>
              <a:buFont typeface="+mj-lt"/>
              <a:buAutoNum type="alphaLcParenR"/>
            </a:pPr>
            <a:r>
              <a:rPr lang="en-US" sz="2350" dirty="0" smtClean="0">
                <a:solidFill>
                  <a:srgbClr val="FF0000"/>
                </a:solidFill>
                <a:latin typeface="Calibri" panose="020F0502020204030204" pitchFamily="34" charset="0"/>
              </a:rPr>
              <a:t>What is meant by a ‘secondary market research’?	[2]</a:t>
            </a:r>
          </a:p>
          <a:p>
            <a:pPr marL="685800" indent="-349250">
              <a:buClr>
                <a:srgbClr val="00B050"/>
              </a:buClr>
              <a:buFont typeface="+mj-lt"/>
              <a:buAutoNum type="alphaLcParenR"/>
            </a:pPr>
            <a:r>
              <a:rPr lang="en-US" sz="2350" dirty="0" smtClean="0">
                <a:solidFill>
                  <a:srgbClr val="FF0000"/>
                </a:solidFill>
                <a:latin typeface="Calibri" panose="020F0502020204030204" pitchFamily="34" charset="0"/>
              </a:rPr>
              <a:t>Identify </a:t>
            </a:r>
            <a:r>
              <a:rPr lang="en-US" sz="2350" b="1" dirty="0" smtClean="0">
                <a:solidFill>
                  <a:srgbClr val="FF0000"/>
                </a:solidFill>
                <a:latin typeface="Calibri" panose="020F0502020204030204" pitchFamily="34" charset="0"/>
              </a:rPr>
              <a:t>two</a:t>
            </a:r>
            <a:r>
              <a:rPr lang="en-US" sz="2350" dirty="0" smtClean="0">
                <a:solidFill>
                  <a:srgbClr val="FF0000"/>
                </a:solidFill>
                <a:latin typeface="Calibri" panose="020F0502020204030204" pitchFamily="34" charset="0"/>
              </a:rPr>
              <a:t> examples of secondary market research data which could be used by P&amp;P.	[2]</a:t>
            </a:r>
          </a:p>
          <a:p>
            <a:pPr marL="685800" indent="-349250">
              <a:buClr>
                <a:srgbClr val="00B050"/>
              </a:buClr>
              <a:buFont typeface="+mj-lt"/>
              <a:buAutoNum type="alphaLcParenR"/>
            </a:pPr>
            <a:r>
              <a:rPr lang="en-US" sz="2350" dirty="0" smtClean="0">
                <a:solidFill>
                  <a:srgbClr val="FF0000"/>
                </a:solidFill>
                <a:latin typeface="Calibri" panose="020F0502020204030204" pitchFamily="34" charset="0"/>
              </a:rPr>
              <a:t>Identify and explain </a:t>
            </a:r>
            <a:r>
              <a:rPr lang="en-US" sz="2350" b="1" dirty="0" smtClean="0">
                <a:solidFill>
                  <a:srgbClr val="FF0000"/>
                </a:solidFill>
                <a:latin typeface="Calibri" panose="020F0502020204030204" pitchFamily="34" charset="0"/>
              </a:rPr>
              <a:t>two</a:t>
            </a:r>
            <a:r>
              <a:rPr lang="en-US" sz="2350" dirty="0" smtClean="0">
                <a:solidFill>
                  <a:srgbClr val="FF0000"/>
                </a:solidFill>
                <a:latin typeface="Calibri" panose="020F0502020204030204" pitchFamily="34" charset="0"/>
              </a:rPr>
              <a:t> </a:t>
            </a:r>
            <a:r>
              <a:rPr lang="en-US" sz="2350" dirty="0">
                <a:solidFill>
                  <a:srgbClr val="FF0000"/>
                </a:solidFill>
                <a:latin typeface="Calibri" panose="020F0502020204030204" pitchFamily="34" charset="0"/>
              </a:rPr>
              <a:t>advantages to </a:t>
            </a:r>
            <a:r>
              <a:rPr lang="en-US" sz="2350" dirty="0" smtClean="0">
                <a:solidFill>
                  <a:srgbClr val="FF0000"/>
                </a:solidFill>
                <a:latin typeface="Calibri" panose="020F0502020204030204" pitchFamily="34" charset="0"/>
              </a:rPr>
              <a:t>P&amp;P of using secondary market research.	[4]</a:t>
            </a:r>
          </a:p>
          <a:p>
            <a:pPr marL="685800" indent="-349250">
              <a:buClr>
                <a:srgbClr val="00B050"/>
              </a:buClr>
              <a:buFont typeface="+mj-lt"/>
              <a:buAutoNum type="alphaLcParenR"/>
            </a:pPr>
            <a:r>
              <a:rPr lang="en-US" sz="2350" dirty="0" smtClean="0">
                <a:solidFill>
                  <a:srgbClr val="FF0000"/>
                </a:solidFill>
                <a:latin typeface="Calibri" panose="020F0502020204030204" pitchFamily="34" charset="0"/>
              </a:rPr>
              <a:t>Identify and explain </a:t>
            </a:r>
            <a:r>
              <a:rPr lang="en-US" sz="2350" b="1" dirty="0" smtClean="0">
                <a:solidFill>
                  <a:srgbClr val="FF0000"/>
                </a:solidFill>
                <a:latin typeface="Calibri" panose="020F0502020204030204" pitchFamily="34" charset="0"/>
              </a:rPr>
              <a:t>two </a:t>
            </a:r>
            <a:r>
              <a:rPr lang="en-US" sz="2350" dirty="0" smtClean="0">
                <a:solidFill>
                  <a:srgbClr val="FF0000"/>
                </a:solidFill>
                <a:latin typeface="Calibri" panose="020F0502020204030204" pitchFamily="34" charset="0"/>
              </a:rPr>
              <a:t>reasons why accurate market research information </a:t>
            </a:r>
            <a:r>
              <a:rPr lang="en-US" sz="2350" dirty="0">
                <a:solidFill>
                  <a:srgbClr val="FF0000"/>
                </a:solidFill>
                <a:latin typeface="Calibri" panose="020F0502020204030204" pitchFamily="34" charset="0"/>
              </a:rPr>
              <a:t>is important to </a:t>
            </a:r>
            <a:r>
              <a:rPr lang="en-US" sz="2350" dirty="0" smtClean="0">
                <a:solidFill>
                  <a:srgbClr val="FF0000"/>
                </a:solidFill>
                <a:latin typeface="Calibri" panose="020F0502020204030204" pitchFamily="34" charset="0"/>
              </a:rPr>
              <a:t>P&amp;P.	[6]</a:t>
            </a:r>
          </a:p>
          <a:p>
            <a:pPr marL="685800" indent="-349250">
              <a:buClr>
                <a:srgbClr val="00B050"/>
              </a:buClr>
              <a:buFont typeface="+mj-lt"/>
              <a:buAutoNum type="alphaLcParenR"/>
            </a:pPr>
            <a:r>
              <a:rPr lang="en-US" sz="2350" dirty="0" smtClean="0">
                <a:solidFill>
                  <a:srgbClr val="FF0000"/>
                </a:solidFill>
                <a:latin typeface="Calibri" panose="020F0502020204030204" pitchFamily="34" charset="0"/>
              </a:rPr>
              <a:t>Do you think that the MD is right to want to only carry out secondary research? Justify your answer.	[6]</a:t>
            </a:r>
          </a:p>
        </p:txBody>
      </p:sp>
      <p:sp>
        <p:nvSpPr>
          <p:cNvPr id="6" name="TextBox 5">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9199539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382054" cy="623124"/>
          </a:xfrm>
        </p:spPr>
        <p:txBody>
          <a:bodyPr>
            <a:noAutofit/>
          </a:bodyPr>
          <a:lstStyle/>
          <a:p>
            <a:r>
              <a:rPr lang="en-GB" sz="4000" b="1" dirty="0" smtClean="0"/>
              <a:t>3.2 – Definitions to Learn</a:t>
            </a:r>
          </a:p>
        </p:txBody>
      </p:sp>
      <p:sp>
        <p:nvSpPr>
          <p:cNvPr id="2" name="Rectangle 1"/>
          <p:cNvSpPr/>
          <p:nvPr/>
        </p:nvSpPr>
        <p:spPr>
          <a:xfrm>
            <a:off x="323528" y="1124446"/>
            <a:ext cx="8496944" cy="5647700"/>
          </a:xfrm>
          <a:prstGeom prst="rect">
            <a:avLst/>
          </a:prstGeom>
        </p:spPr>
        <p:txBody>
          <a:bodyPr wrap="square">
            <a:spAutoFit/>
          </a:bodyPr>
          <a:lstStyle/>
          <a:p>
            <a:pPr marL="109728" indent="0">
              <a:spcAft>
                <a:spcPts val="300"/>
              </a:spcAft>
              <a:buNone/>
            </a:pPr>
            <a:r>
              <a:rPr lang="en-US" sz="1600" b="1" dirty="0" smtClean="0"/>
              <a:t>Product orientated – </a:t>
            </a:r>
            <a:r>
              <a:rPr lang="en-US" sz="1600" dirty="0" smtClean="0"/>
              <a:t>A business whose main focus of activity is on the product itself.</a:t>
            </a:r>
          </a:p>
          <a:p>
            <a:pPr marL="109728" indent="0">
              <a:spcAft>
                <a:spcPts val="300"/>
              </a:spcAft>
              <a:buNone/>
            </a:pPr>
            <a:r>
              <a:rPr lang="en-US" sz="1600" b="1" dirty="0" smtClean="0">
                <a:latin typeface="Arial" panose="020B0604020202020204" pitchFamily="34" charset="0"/>
                <a:cs typeface="Arial" panose="020B0604020202020204" pitchFamily="34" charset="0"/>
              </a:rPr>
              <a:t>Market Orientated </a:t>
            </a:r>
            <a:r>
              <a:rPr lang="en-US" sz="1600" dirty="0" smtClean="0">
                <a:latin typeface="Arial" panose="020B0604020202020204" pitchFamily="34" charset="0"/>
                <a:cs typeface="Arial" panose="020B0604020202020204" pitchFamily="34" charset="0"/>
              </a:rPr>
              <a:t>- </a:t>
            </a:r>
            <a:r>
              <a:rPr lang="en-US" sz="1600" dirty="0"/>
              <a:t>A business </a:t>
            </a:r>
            <a:r>
              <a:rPr lang="en-US" sz="1600" dirty="0" smtClean="0"/>
              <a:t>which carries out market research to find out customer wants before a product is developed and produced</a:t>
            </a:r>
          </a:p>
          <a:p>
            <a:pPr marL="109728" indent="0">
              <a:spcAft>
                <a:spcPts val="300"/>
              </a:spcAft>
              <a:buNone/>
            </a:pPr>
            <a:r>
              <a:rPr lang="en-US" sz="1600" b="1" dirty="0" smtClean="0">
                <a:latin typeface="Arial" panose="020B0604020202020204" pitchFamily="34" charset="0"/>
                <a:cs typeface="Arial" panose="020B0604020202020204" pitchFamily="34" charset="0"/>
              </a:rPr>
              <a:t>Marketing Budget </a:t>
            </a:r>
            <a:r>
              <a:rPr lang="en-US" sz="1600" dirty="0" smtClean="0">
                <a:latin typeface="Arial" panose="020B0604020202020204" pitchFamily="34" charset="0"/>
                <a:cs typeface="Arial" panose="020B0604020202020204" pitchFamily="34" charset="0"/>
              </a:rPr>
              <a:t>– A financial plan for the marketing of a product or product range for some specified period of time. It specifies how much money is available to market the product or range, so that the Marketing Department  know how much they can spend.</a:t>
            </a:r>
          </a:p>
          <a:p>
            <a:pPr marL="109728" indent="0">
              <a:spcAft>
                <a:spcPts val="300"/>
              </a:spcAft>
              <a:buNone/>
            </a:pPr>
            <a:r>
              <a:rPr lang="en-US" sz="1600" b="1" dirty="0" smtClean="0">
                <a:latin typeface="Arial" panose="020B0604020202020204" pitchFamily="34" charset="0"/>
                <a:cs typeface="Arial" panose="020B0604020202020204" pitchFamily="34" charset="0"/>
              </a:rPr>
              <a:t>Market Research </a:t>
            </a:r>
            <a:r>
              <a:rPr lang="en-US" sz="1600" dirty="0" smtClean="0">
                <a:latin typeface="Arial" panose="020B0604020202020204" pitchFamily="34" charset="0"/>
                <a:cs typeface="Arial" panose="020B0604020202020204" pitchFamily="34" charset="0"/>
              </a:rPr>
              <a:t>– The process of gathering, analyzing and interpreting information about a market.</a:t>
            </a:r>
          </a:p>
          <a:p>
            <a:pPr marL="109728" indent="0">
              <a:spcAft>
                <a:spcPts val="300"/>
              </a:spcAft>
              <a:buNone/>
            </a:pPr>
            <a:r>
              <a:rPr lang="en-US" sz="1600" b="1" dirty="0" smtClean="0">
                <a:latin typeface="Arial" panose="020B0604020202020204" pitchFamily="34" charset="0"/>
                <a:cs typeface="Arial" panose="020B0604020202020204" pitchFamily="34" charset="0"/>
              </a:rPr>
              <a:t>Primary Research </a:t>
            </a:r>
            <a:r>
              <a:rPr lang="en-US" sz="1600" dirty="0" smtClean="0">
                <a:latin typeface="Arial" panose="020B0604020202020204" pitchFamily="34" charset="0"/>
                <a:cs typeface="Arial" panose="020B0604020202020204" pitchFamily="34" charset="0"/>
              </a:rPr>
              <a:t>– The collection and collation of original data via direct contact with potential or existing customers. Also called field research.</a:t>
            </a:r>
          </a:p>
          <a:p>
            <a:pPr marL="109728" indent="0">
              <a:spcAft>
                <a:spcPts val="300"/>
              </a:spcAft>
              <a:buNone/>
            </a:pPr>
            <a:r>
              <a:rPr lang="en-US" sz="1600" b="1" dirty="0" smtClean="0">
                <a:latin typeface="Arial" panose="020B0604020202020204" pitchFamily="34" charset="0"/>
                <a:cs typeface="Arial" panose="020B0604020202020204" pitchFamily="34" charset="0"/>
              </a:rPr>
              <a:t>Secondary Research </a:t>
            </a:r>
            <a:r>
              <a:rPr lang="en-US" sz="1600" dirty="0" smtClean="0">
                <a:latin typeface="Arial" panose="020B0604020202020204" pitchFamily="34" charset="0"/>
                <a:cs typeface="Arial" panose="020B0604020202020204" pitchFamily="34" charset="0"/>
              </a:rPr>
              <a:t>– Information that has already been collected and is available for use by others. Also called desk research.</a:t>
            </a:r>
          </a:p>
          <a:p>
            <a:pPr marL="109728" indent="0">
              <a:spcAft>
                <a:spcPts val="300"/>
              </a:spcAft>
              <a:buNone/>
            </a:pPr>
            <a:r>
              <a:rPr lang="en-US" sz="1600" b="1" dirty="0" smtClean="0">
                <a:latin typeface="Arial" panose="020B0604020202020204" pitchFamily="34" charset="0"/>
                <a:cs typeface="Arial" panose="020B0604020202020204" pitchFamily="34" charset="0"/>
              </a:rPr>
              <a:t>Questionnaire</a:t>
            </a:r>
            <a:r>
              <a:rPr lang="en-US" sz="1600" dirty="0" smtClean="0">
                <a:latin typeface="Arial" panose="020B0604020202020204" pitchFamily="34" charset="0"/>
                <a:cs typeface="Arial" panose="020B0604020202020204" pitchFamily="34" charset="0"/>
              </a:rPr>
              <a:t> – A set of questions to be answered as a means of collecting data for market research.</a:t>
            </a:r>
          </a:p>
          <a:p>
            <a:pPr marL="109728" indent="0">
              <a:spcAft>
                <a:spcPts val="300"/>
              </a:spcAft>
              <a:buNone/>
            </a:pPr>
            <a:r>
              <a:rPr lang="en-US" sz="1600" b="1" dirty="0" smtClean="0">
                <a:latin typeface="Arial" panose="020B0604020202020204" pitchFamily="34" charset="0"/>
                <a:cs typeface="Arial" panose="020B0604020202020204" pitchFamily="34" charset="0"/>
              </a:rPr>
              <a:t>Sample</a:t>
            </a:r>
            <a:r>
              <a:rPr lang="en-US" sz="1600" dirty="0" smtClean="0">
                <a:latin typeface="Arial" panose="020B0604020202020204" pitchFamily="34" charset="0"/>
                <a:cs typeface="Arial" panose="020B0604020202020204" pitchFamily="34" charset="0"/>
              </a:rPr>
              <a:t> – The group of people who are selected to respond to a market research exercise, such as a questionnaire.</a:t>
            </a:r>
          </a:p>
          <a:p>
            <a:pPr marL="109728" indent="0">
              <a:spcAft>
                <a:spcPts val="300"/>
              </a:spcAft>
              <a:buNone/>
            </a:pPr>
            <a:r>
              <a:rPr lang="en-US" sz="1600" b="1" dirty="0" smtClean="0">
                <a:latin typeface="Arial" panose="020B0604020202020204" pitchFamily="34" charset="0"/>
                <a:cs typeface="Arial" panose="020B0604020202020204" pitchFamily="34" charset="0"/>
              </a:rPr>
              <a:t>Random Sample</a:t>
            </a:r>
            <a:r>
              <a:rPr lang="en-US" sz="1600" dirty="0" smtClean="0">
                <a:latin typeface="Arial" panose="020B0604020202020204" pitchFamily="34" charset="0"/>
                <a:cs typeface="Arial" panose="020B0604020202020204" pitchFamily="34" charset="0"/>
              </a:rPr>
              <a:t> – When people are selected at random as a source of information for market research.</a:t>
            </a:r>
          </a:p>
          <a:p>
            <a:pPr marL="109728" indent="0">
              <a:spcAft>
                <a:spcPts val="300"/>
              </a:spcAft>
              <a:buNone/>
            </a:pPr>
            <a:r>
              <a:rPr lang="en-US" sz="1600" b="1" dirty="0" smtClean="0">
                <a:latin typeface="Arial" panose="020B0604020202020204" pitchFamily="34" charset="0"/>
                <a:cs typeface="Arial" panose="020B0604020202020204" pitchFamily="34" charset="0"/>
              </a:rPr>
              <a:t>Quota Sample </a:t>
            </a:r>
            <a:r>
              <a:rPr lang="en-US" sz="1600" dirty="0" smtClean="0">
                <a:latin typeface="Arial" panose="020B0604020202020204" pitchFamily="34" charset="0"/>
                <a:cs typeface="Arial" panose="020B0604020202020204" pitchFamily="34" charset="0"/>
              </a:rPr>
              <a:t>– When people are selected on a basis of certain characteristics (such as age, gender or income) as a source of information for market research.</a:t>
            </a:r>
          </a:p>
          <a:p>
            <a:pPr marL="109728" indent="0">
              <a:spcAft>
                <a:spcPts val="300"/>
              </a:spcAft>
              <a:buNone/>
            </a:pPr>
            <a:r>
              <a:rPr lang="en-US" sz="1600" b="1" dirty="0" smtClean="0">
                <a:latin typeface="Arial" panose="020B0604020202020204" pitchFamily="34" charset="0"/>
                <a:cs typeface="Arial" panose="020B0604020202020204" pitchFamily="34" charset="0"/>
              </a:rPr>
              <a:t>Focus Group </a:t>
            </a:r>
            <a:r>
              <a:rPr lang="en-US" sz="1600" dirty="0" smtClean="0">
                <a:latin typeface="Arial" panose="020B0604020202020204" pitchFamily="34" charset="0"/>
                <a:cs typeface="Arial" panose="020B0604020202020204" pitchFamily="34" charset="0"/>
              </a:rPr>
              <a:t>– A group of people who are representative of the target market.</a:t>
            </a:r>
          </a:p>
        </p:txBody>
      </p:sp>
    </p:spTree>
    <p:extLst>
      <p:ext uri="{BB962C8B-B14F-4D97-AF65-F5344CB8AC3E}">
        <p14:creationId xmlns:p14="http://schemas.microsoft.com/office/powerpoint/2010/main" val="393332449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2900" dirty="0" smtClean="0"/>
              <a:t>3.2.1 </a:t>
            </a:r>
            <a:r>
              <a:rPr lang="en-GB" sz="2900" dirty="0"/>
              <a:t>– </a:t>
            </a:r>
            <a:r>
              <a:rPr lang="en-GB" sz="2900" dirty="0" smtClean="0"/>
              <a:t>Product &amp; Market Orientated Businesses</a:t>
            </a:r>
            <a:endParaRPr lang="en-GB" sz="29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3258908629"/>
              </p:ext>
            </p:extLst>
          </p:nvPr>
        </p:nvGraphicFramePr>
        <p:xfrm>
          <a:off x="6876256" y="1124744"/>
          <a:ext cx="1944217" cy="5486161"/>
        </p:xfrm>
        <a:graphic>
          <a:graphicData uri="http://schemas.openxmlformats.org/drawingml/2006/table">
            <a:tbl>
              <a:tblPr firstRow="1" firstCol="1" lastRow="1" lastCol="1" bandRow="1" bandCol="1">
                <a:tableStyleId>{2D5ABB26-0587-4C30-8999-92F81FD0307C}</a:tableStyleId>
              </a:tblPr>
              <a:tblGrid>
                <a:gridCol w="1944217"/>
              </a:tblGrid>
              <a:tr h="452389">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What came first, the product or the market</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Have you ever been influenced by an advert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Can you sing 3 advertising songs</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Then name the company’s opportunity cost product</a:t>
                      </a:r>
                      <a:endParaRPr lang="en-GB" sz="143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72039" y="1160367"/>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548919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70" dirty="0" smtClean="0">
                <a:latin typeface="Arial" panose="020B0604020202020204" pitchFamily="34" charset="0"/>
                <a:cs typeface="Arial" panose="020B0604020202020204" pitchFamily="34" charset="0"/>
              </a:rPr>
              <a:t>Some businesses produce the product first  and then try to find a market for it. This is known as being </a:t>
            </a:r>
            <a:r>
              <a:rPr lang="en-US" sz="1670" b="1" dirty="0" smtClean="0">
                <a:latin typeface="Arial" panose="020B0604020202020204" pitchFamily="34" charset="0"/>
                <a:cs typeface="Arial" panose="020B0604020202020204" pitchFamily="34" charset="0"/>
              </a:rPr>
              <a:t>Product Orientated</a:t>
            </a:r>
            <a:r>
              <a:rPr lang="en-US" sz="1670" dirty="0" smtClean="0">
                <a:latin typeface="Arial" panose="020B0604020202020204" pitchFamily="34" charset="0"/>
                <a:cs typeface="Arial" panose="020B0604020202020204" pitchFamily="34" charset="0"/>
              </a:rPr>
              <a:t>. This is not common today. Product-orientated businesses often produce basic necessities required for living, such as agricultural tools or fresh foods. These products may not have their own name or brand (brand names will come later) and are general products that consumers need to buy. The manufacturer and retailer and mainly concerned with the price and quality of the product. Sometimes when new technologies, this is done without first investigating possible markets. People may not want this product until it has been developed and advertising has convinced them to buy it.</a:t>
            </a:r>
          </a:p>
          <a:p>
            <a:pPr marL="342900" indent="-342900">
              <a:buClr>
                <a:srgbClr val="00B050"/>
              </a:buClr>
              <a:buFont typeface="Wingdings 3" panose="05040102010807070707" pitchFamily="18" charset="2"/>
              <a:buChar char=""/>
            </a:pPr>
            <a:r>
              <a:rPr lang="en-US" sz="1670" dirty="0" smtClean="0">
                <a:latin typeface="Arial" panose="020B0604020202020204" pitchFamily="34" charset="0"/>
                <a:cs typeface="Arial" panose="020B0604020202020204" pitchFamily="34" charset="0"/>
              </a:rPr>
              <a:t>Businesses that are national and international cannot afford to produce products and hope that they sell well, without first carrying out market research to find out if the customers will want the product. This is called being </a:t>
            </a:r>
            <a:r>
              <a:rPr lang="en-US" sz="1670" b="1" dirty="0" smtClean="0">
                <a:solidFill>
                  <a:srgbClr val="FF0000"/>
                </a:solidFill>
                <a:latin typeface="Arial" panose="020B0604020202020204" pitchFamily="34" charset="0"/>
                <a:cs typeface="Arial" panose="020B0604020202020204" pitchFamily="34" charset="0"/>
              </a:rPr>
              <a:t>market orientated</a:t>
            </a:r>
            <a:r>
              <a:rPr lang="en-US" sz="1670" dirty="0" smtClean="0">
                <a:solidFill>
                  <a:srgbClr val="FF0000"/>
                </a:solidFill>
                <a:latin typeface="Arial" panose="020B0604020202020204" pitchFamily="34" charset="0"/>
                <a:cs typeface="Arial" panose="020B0604020202020204" pitchFamily="34" charset="0"/>
              </a:rPr>
              <a:t> </a:t>
            </a:r>
            <a:r>
              <a:rPr lang="en-US" sz="1670" dirty="0" smtClean="0">
                <a:latin typeface="Arial" panose="020B0604020202020204" pitchFamily="34" charset="0"/>
                <a:cs typeface="Arial" panose="020B0604020202020204" pitchFamily="34" charset="0"/>
              </a:rPr>
              <a:t>and it means that the business must have a </a:t>
            </a:r>
            <a:r>
              <a:rPr lang="en-US" sz="1670" b="1" dirty="0" smtClean="0">
                <a:solidFill>
                  <a:srgbClr val="FF0000"/>
                </a:solidFill>
                <a:latin typeface="Arial" panose="020B0604020202020204" pitchFamily="34" charset="0"/>
                <a:cs typeface="Arial" panose="020B0604020202020204" pitchFamily="34" charset="0"/>
              </a:rPr>
              <a:t>marketing budget</a:t>
            </a:r>
            <a:r>
              <a:rPr lang="en-US" sz="1670" dirty="0" smtClean="0">
                <a:latin typeface="Arial" panose="020B0604020202020204" pitchFamily="34" charset="0"/>
                <a:cs typeface="Arial" panose="020B0604020202020204" pitchFamily="34" charset="0"/>
              </a:rPr>
              <a:t>. The business has to identify the wants and desires of the customers, both now and in the future, in order to produce the right goods which will sell well and make a good profit for the business.</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835746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2900" dirty="0" smtClean="0"/>
              <a:t>3.2.1 </a:t>
            </a:r>
            <a:r>
              <a:rPr lang="en-GB" sz="2900" dirty="0"/>
              <a:t>– </a:t>
            </a:r>
            <a:r>
              <a:rPr lang="en-GB" sz="2900" dirty="0" smtClean="0"/>
              <a:t>Product &amp; Market Orientated Businesses</a:t>
            </a:r>
            <a:endParaRPr lang="en-GB" sz="29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410421264"/>
              </p:ext>
            </p:extLst>
          </p:nvPr>
        </p:nvGraphicFramePr>
        <p:xfrm>
          <a:off x="6876256" y="1124744"/>
          <a:ext cx="1944217" cy="5393812"/>
        </p:xfrm>
        <a:graphic>
          <a:graphicData uri="http://schemas.openxmlformats.org/drawingml/2006/table">
            <a:tbl>
              <a:tblPr firstRow="1" firstCol="1" lastRow="1" lastCol="1" bandRow="1" bandCol="1">
                <a:tableStyleId>{2D5ABB26-0587-4C30-8999-92F81FD0307C}</a:tableStyleId>
              </a:tblPr>
              <a:tblGrid>
                <a:gridCol w="1944217"/>
              </a:tblGrid>
              <a:tr h="360040">
                <a:tc>
                  <a:txBody>
                    <a:bodyPr/>
                    <a:lstStyle/>
                    <a:p>
                      <a:pPr>
                        <a:spcAft>
                          <a:spcPts val="0"/>
                        </a:spcAft>
                      </a:pPr>
                      <a:endParaRPr lang="en-GB" sz="14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67810">
                <a:tc>
                  <a:txBody>
                    <a:bodyPr/>
                    <a:lstStyle/>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What came first, the product or the market</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Have you ever been influenced by an advert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Can you name 3 TV adverts</a:t>
                      </a: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When was the last time you saw an advert for Coca-Cola</a:t>
                      </a:r>
                    </a:p>
                    <a:p>
                      <a:pPr marL="177800" indent="-177800" algn="l">
                        <a:spcAft>
                          <a:spcPts val="600"/>
                        </a:spcAft>
                        <a:buFontTx/>
                        <a:buBlip>
                          <a:blip r:embed="rId3"/>
                        </a:buBlip>
                      </a:pPr>
                      <a:r>
                        <a:rPr lang="en-US" sz="1430" baseline="0" dirty="0" smtClean="0">
                          <a:solidFill>
                            <a:srgbClr val="FF0000"/>
                          </a:solidFill>
                          <a:effectLst/>
                          <a:latin typeface="Arial" pitchFamily="34" charset="0"/>
                          <a:ea typeface="Times New Roman"/>
                          <a:cs typeface="Arial" pitchFamily="34" charset="0"/>
                        </a:rPr>
                        <a:t>Can you sing 3 advertising songs</a:t>
                      </a:r>
                      <a:endParaRPr lang="en-GB" sz="143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430" baseline="0" dirty="0" smtClean="0">
                          <a:solidFill>
                            <a:schemeClr val="tx1"/>
                          </a:solidFill>
                          <a:effectLst/>
                          <a:latin typeface="Arial" pitchFamily="34" charset="0"/>
                          <a:ea typeface="Times New Roman"/>
                          <a:cs typeface="Arial" pitchFamily="34" charset="0"/>
                        </a:rPr>
                        <a:t>Name 5 slogans and the company product related to it.</a:t>
                      </a:r>
                    </a:p>
                    <a:p>
                      <a:pPr marL="177800" indent="-177800" algn="l">
                        <a:spcAft>
                          <a:spcPts val="600"/>
                        </a:spcAft>
                        <a:buFontTx/>
                        <a:buBlip>
                          <a:blip r:embed="rId3"/>
                        </a:buBlip>
                      </a:pPr>
                      <a:r>
                        <a:rPr lang="en-GB" sz="1430" baseline="0" dirty="0" smtClean="0">
                          <a:solidFill>
                            <a:srgbClr val="FF0000"/>
                          </a:solidFill>
                          <a:effectLst/>
                          <a:latin typeface="Arial" pitchFamily="34" charset="0"/>
                          <a:ea typeface="Times New Roman"/>
                          <a:cs typeface="Arial" pitchFamily="34" charset="0"/>
                        </a:rPr>
                        <a:t>Then name the company’s opportunity cost product</a:t>
                      </a:r>
                      <a:endParaRPr lang="en-GB" sz="143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876256" y="1151409"/>
            <a:ext cx="1876425"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8" y="1124744"/>
            <a:ext cx="6476502" cy="55769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80" dirty="0" smtClean="0">
                <a:latin typeface="Arial" panose="020B0604020202020204" pitchFamily="34" charset="0"/>
                <a:cs typeface="Arial" panose="020B0604020202020204" pitchFamily="34" charset="0"/>
              </a:rPr>
              <a:t>Market orientated businesses are better able to survive and be successful because they are usually more prepared for changes in customer tastes. They are able to take advantages of new market opportunities which may arise. New products are launched with more confidence when customer needs have been identified before the product is introduced on to the market.</a:t>
            </a:r>
          </a:p>
          <a:p>
            <a:pPr>
              <a:buClr>
                <a:srgbClr val="00B050"/>
              </a:buClr>
            </a:pPr>
            <a:r>
              <a:rPr lang="en-US" sz="1980" b="1" dirty="0" smtClean="0">
                <a:solidFill>
                  <a:srgbClr val="002060"/>
                </a:solidFill>
                <a:latin typeface="Arial" panose="020B0604020202020204" pitchFamily="34" charset="0"/>
                <a:cs typeface="Arial" panose="020B0604020202020204" pitchFamily="34" charset="0"/>
              </a:rPr>
              <a:t>Case Study Example</a:t>
            </a:r>
          </a:p>
          <a:p>
            <a:pPr marL="342900" indent="-342900">
              <a:buClr>
                <a:srgbClr val="00B050"/>
              </a:buClr>
              <a:buFont typeface="Wingdings 3" panose="05040102010807070707" pitchFamily="18" charset="2"/>
              <a:buChar char=""/>
            </a:pPr>
            <a:r>
              <a:rPr lang="en-US" sz="1980" dirty="0" smtClean="0">
                <a:solidFill>
                  <a:srgbClr val="002060"/>
                </a:solidFill>
                <a:latin typeface="Arial" panose="020B0604020202020204" pitchFamily="34" charset="0"/>
                <a:cs typeface="Arial" panose="020B0604020202020204" pitchFamily="34" charset="0"/>
              </a:rPr>
              <a:t>Jamaal invents  anew tool for planting seeds. It is much easier to sue than existing tools. However, it has high manufacturing costs, twice as much as existing tools.</a:t>
            </a:r>
          </a:p>
          <a:p>
            <a:pPr>
              <a:buClr>
                <a:srgbClr val="00B050"/>
              </a:buClr>
            </a:pPr>
            <a:r>
              <a:rPr lang="en-US" sz="1980" b="1" dirty="0" smtClean="0">
                <a:solidFill>
                  <a:srgbClr val="FF0000"/>
                </a:solidFill>
                <a:latin typeface="Arial" panose="020B0604020202020204" pitchFamily="34" charset="0"/>
                <a:cs typeface="Arial" panose="020B0604020202020204" pitchFamily="34" charset="0"/>
              </a:rPr>
              <a:t>Activity 11.1</a:t>
            </a:r>
            <a:r>
              <a:rPr lang="en-US" sz="1980" dirty="0" smtClean="0">
                <a:solidFill>
                  <a:srgbClr val="FF0000"/>
                </a:solidFill>
                <a:latin typeface="Arial" panose="020B0604020202020204" pitchFamily="34" charset="0"/>
                <a:cs typeface="Arial" panose="020B0604020202020204" pitchFamily="34" charset="0"/>
              </a:rPr>
              <a:t> – Using the case study above.</a:t>
            </a:r>
          </a:p>
          <a:p>
            <a:pPr marL="346075" indent="-346075">
              <a:buClr>
                <a:srgbClr val="00B050"/>
              </a:buClr>
              <a:buFont typeface="+mj-lt"/>
              <a:buAutoNum type="alphaLcParenR"/>
            </a:pPr>
            <a:r>
              <a:rPr lang="en-US" sz="1980" dirty="0" smtClean="0">
                <a:solidFill>
                  <a:srgbClr val="FF0000"/>
                </a:solidFill>
                <a:latin typeface="Arial" panose="020B0604020202020204" pitchFamily="34" charset="0"/>
                <a:cs typeface="Arial" panose="020B0604020202020204" pitchFamily="34" charset="0"/>
              </a:rPr>
              <a:t>Is Jamaal's business product-orientated or market-orientated? Give reasons for your answer.</a:t>
            </a:r>
          </a:p>
          <a:p>
            <a:pPr marL="346075" indent="-346075">
              <a:buClr>
                <a:srgbClr val="00B050"/>
              </a:buClr>
              <a:buFont typeface="+mj-lt"/>
              <a:buAutoNum type="alphaLcParenR"/>
            </a:pPr>
            <a:r>
              <a:rPr lang="en-US" sz="1980" dirty="0" smtClean="0">
                <a:solidFill>
                  <a:srgbClr val="FF0000"/>
                </a:solidFill>
                <a:latin typeface="Arial" panose="020B0604020202020204" pitchFamily="34" charset="0"/>
                <a:cs typeface="Arial" panose="020B0604020202020204" pitchFamily="34" charset="0"/>
              </a:rPr>
              <a:t>What would you advise Jamaal to do before he starts manufacturing the new tool. Explain your answer.</a:t>
            </a:r>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2169830"/>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400" dirty="0" smtClean="0"/>
              <a:t>3.2.1 </a:t>
            </a:r>
            <a:r>
              <a:rPr lang="en-GB" sz="3400" dirty="0"/>
              <a:t>– </a:t>
            </a:r>
            <a:r>
              <a:rPr lang="en-GB" sz="3400" dirty="0" smtClean="0"/>
              <a:t>Why is Market Research Needed</a:t>
            </a:r>
            <a:endParaRPr lang="en-GB" sz="3400" b="1" dirty="0" smtClean="0"/>
          </a:p>
        </p:txBody>
      </p:sp>
      <p:sp>
        <p:nvSpPr>
          <p:cNvPr id="34" name="Rectangle 33"/>
          <p:cNvSpPr/>
          <p:nvPr/>
        </p:nvSpPr>
        <p:spPr>
          <a:xfrm>
            <a:off x="323528" y="1124744"/>
            <a:ext cx="6476502"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A business needs to find out how many people would want to buy the product it is planning to offer for sale. If there is not a very big market for the product, a great deal of money would be wasted producing something that not many people will buy. It could even cause the business to go bankrupt. Therefore, it is very important that </a:t>
            </a:r>
            <a:r>
              <a:rPr lang="en-US" sz="1780" b="1" dirty="0" smtClean="0">
                <a:latin typeface="Arial" panose="020B0604020202020204" pitchFamily="34" charset="0"/>
                <a:cs typeface="Arial" panose="020B0604020202020204" pitchFamily="34" charset="0"/>
              </a:rPr>
              <a:t>market research</a:t>
            </a:r>
            <a:r>
              <a:rPr lang="en-US" sz="1780" dirty="0" smtClean="0">
                <a:latin typeface="Arial" panose="020B0604020202020204" pitchFamily="34" charset="0"/>
                <a:cs typeface="Arial" panose="020B0604020202020204" pitchFamily="34" charset="0"/>
              </a:rPr>
              <a:t> is carried out accurately.</a:t>
            </a:r>
          </a:p>
          <a:p>
            <a:pPr marL="342900" indent="-34290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Market research is used to try and find out answers to these questions:</a:t>
            </a:r>
          </a:p>
          <a:p>
            <a:pPr marL="519113" indent="-231775">
              <a:buClr>
                <a:srgbClr val="00B050"/>
              </a:buClr>
              <a:buFont typeface="Arial" panose="020B0604020202020204" pitchFamily="34" charset="0"/>
              <a:buChar char="•"/>
            </a:pPr>
            <a:r>
              <a:rPr lang="en-US" sz="1780" dirty="0" smtClean="0">
                <a:latin typeface="Arial" panose="020B0604020202020204" pitchFamily="34" charset="0"/>
                <a:cs typeface="Arial" panose="020B0604020202020204" pitchFamily="34" charset="0"/>
              </a:rPr>
              <a:t>What feature of my product do people like or dislike?</a:t>
            </a:r>
          </a:p>
          <a:p>
            <a:pPr marL="519113" indent="-231775">
              <a:buClr>
                <a:srgbClr val="00B050"/>
              </a:buClr>
              <a:buFont typeface="Arial" panose="020B0604020202020204" pitchFamily="34" charset="0"/>
              <a:buChar char="•"/>
            </a:pPr>
            <a:r>
              <a:rPr lang="en-US" sz="1780" dirty="0" smtClean="0">
                <a:latin typeface="Arial" panose="020B0604020202020204" pitchFamily="34" charset="0"/>
                <a:cs typeface="Arial" panose="020B0604020202020204" pitchFamily="34" charset="0"/>
              </a:rPr>
              <a:t>Would they be willing to buy my product?</a:t>
            </a:r>
          </a:p>
          <a:p>
            <a:pPr marL="519113" indent="-231775">
              <a:buClr>
                <a:srgbClr val="00B050"/>
              </a:buClr>
              <a:buFont typeface="Arial" panose="020B0604020202020204" pitchFamily="34" charset="0"/>
              <a:buChar char="•"/>
            </a:pPr>
            <a:r>
              <a:rPr lang="en-US" sz="1780" dirty="0" smtClean="0">
                <a:latin typeface="Arial" panose="020B0604020202020204" pitchFamily="34" charset="0"/>
                <a:cs typeface="Arial" panose="020B0604020202020204" pitchFamily="34" charset="0"/>
              </a:rPr>
              <a:t>What price would they be prepared to pay?</a:t>
            </a:r>
          </a:p>
          <a:p>
            <a:pPr marL="519113" indent="-231775">
              <a:buClr>
                <a:srgbClr val="00B050"/>
              </a:buClr>
              <a:buFont typeface="Arial" panose="020B0604020202020204" pitchFamily="34" charset="0"/>
              <a:buChar char="•"/>
            </a:pPr>
            <a:r>
              <a:rPr lang="en-US" sz="1780" dirty="0" smtClean="0">
                <a:latin typeface="Arial" panose="020B0604020202020204" pitchFamily="34" charset="0"/>
                <a:cs typeface="Arial" panose="020B0604020202020204" pitchFamily="34" charset="0"/>
              </a:rPr>
              <a:t>Where would they be most likely to buy my product?</a:t>
            </a:r>
          </a:p>
          <a:p>
            <a:pPr marL="519113" indent="-231775">
              <a:buClr>
                <a:srgbClr val="00B050"/>
              </a:buClr>
              <a:buFont typeface="Arial" panose="020B0604020202020204" pitchFamily="34" charset="0"/>
              <a:buChar char="•"/>
            </a:pPr>
            <a:r>
              <a:rPr lang="en-US" sz="1780" dirty="0" smtClean="0">
                <a:latin typeface="Arial" panose="020B0604020202020204" pitchFamily="34" charset="0"/>
                <a:cs typeface="Arial" panose="020B0604020202020204" pitchFamily="34" charset="0"/>
              </a:rPr>
              <a:t>What type of promotion would be effective with these types of customers?</a:t>
            </a:r>
          </a:p>
          <a:p>
            <a:pPr marL="519113" indent="-231775">
              <a:buClr>
                <a:srgbClr val="00B050"/>
              </a:buClr>
              <a:buFont typeface="Arial" panose="020B0604020202020204" pitchFamily="34" charset="0"/>
              <a:buChar char="•"/>
            </a:pPr>
            <a:r>
              <a:rPr lang="en-US" sz="1780" dirty="0" smtClean="0">
                <a:latin typeface="Arial" panose="020B0604020202020204" pitchFamily="34" charset="0"/>
                <a:cs typeface="Arial" panose="020B0604020202020204" pitchFamily="34" charset="0"/>
              </a:rPr>
              <a:t>What is the competition like?</a:t>
            </a:r>
          </a:p>
          <a:p>
            <a:pPr marL="342900" indent="-34290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By carrying out market research, a business can identify customer needs in a changing and competitive international environment. This is essential if a business is to remain competitive in the future.</a:t>
            </a:r>
          </a:p>
        </p:txBody>
      </p:sp>
      <p:pic>
        <p:nvPicPr>
          <p:cNvPr id="2" name="Picture 1">
            <a:hlinkClick r:id="rId5"/>
          </p:cNvPr>
          <p:cNvPicPr>
            <a:picLocks noChangeAspect="1"/>
          </p:cNvPicPr>
          <p:nvPr/>
        </p:nvPicPr>
        <p:blipFill rotWithShape="1">
          <a:blip r:embed="rId6"/>
          <a:srcRect l="30077" t="26375" r="14027" b="6688"/>
          <a:stretch/>
        </p:blipFill>
        <p:spPr>
          <a:xfrm>
            <a:off x="6800030" y="1196752"/>
            <a:ext cx="2020442" cy="1360297"/>
          </a:xfrm>
          <a:prstGeom prst="rect">
            <a:avLst/>
          </a:prstGeom>
          <a:noFill/>
          <a:effectLst>
            <a:outerShdw blurRad="101600" dist="38100" dir="2700000" sx="102000" sy="102000" algn="tl" rotWithShape="0">
              <a:prstClr val="black">
                <a:alpha val="40000"/>
              </a:prstClr>
            </a:outerShdw>
          </a:effectLst>
        </p:spPr>
      </p:pic>
      <p:pic>
        <p:nvPicPr>
          <p:cNvPr id="3" name="Picture 2">
            <a:hlinkClick r:id="rId7"/>
          </p:cNvPr>
          <p:cNvPicPr>
            <a:picLocks noChangeAspect="1"/>
          </p:cNvPicPr>
          <p:nvPr/>
        </p:nvPicPr>
        <p:blipFill rotWithShape="1">
          <a:blip r:embed="rId8"/>
          <a:srcRect l="12920" t="22438" r="36165" b="5704"/>
          <a:stretch/>
        </p:blipFill>
        <p:spPr>
          <a:xfrm>
            <a:off x="6733226" y="2780928"/>
            <a:ext cx="2087246" cy="1656184"/>
          </a:xfrm>
          <a:prstGeom prst="rect">
            <a:avLst/>
          </a:prstGeom>
          <a:noFill/>
          <a:effectLst>
            <a:outerShdw blurRad="101600" dist="38100" dir="2700000" sx="102000" sy="102000" algn="tl" rotWithShape="0">
              <a:prstClr val="black">
                <a:alpha val="40000"/>
              </a:prstClr>
            </a:outerShdw>
          </a:effectLst>
        </p:spPr>
      </p:pic>
      <p:sp>
        <p:nvSpPr>
          <p:cNvPr id="4" name="TextBox 3">
            <a:hlinkClick r:id="rId9" action="ppaction://hlinkfile"/>
          </p:cNvPr>
          <p:cNvSpPr txBox="1"/>
          <p:nvPr/>
        </p:nvSpPr>
        <p:spPr>
          <a:xfrm>
            <a:off x="7239435" y="6171380"/>
            <a:ext cx="1224136" cy="369332"/>
          </a:xfrm>
          <a:prstGeom prst="rect">
            <a:avLst/>
          </a:prstGeom>
          <a:noFill/>
        </p:spPr>
        <p:txBody>
          <a:bodyPr wrap="square" rtlCol="0">
            <a:spAutoFit/>
          </a:bodyPr>
          <a:lstStyle/>
          <a:p>
            <a:r>
              <a:rPr lang="en-US" dirty="0" smtClean="0"/>
              <a:t>Click here</a:t>
            </a:r>
            <a:endParaRPr lang="en-GB" dirty="0"/>
          </a:p>
        </p:txBody>
      </p:sp>
      <p:sp>
        <p:nvSpPr>
          <p:cNvPr id="7" name="Round Same Side Corner Rectangle 6">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143</a:t>
            </a:r>
            <a:endParaRPr lang="en-GB" sz="2000" b="1" dirty="0">
              <a:latin typeface="Arial" panose="020B0604020202020204" pitchFamily="34" charset="0"/>
              <a:cs typeface="Arial" panose="020B0604020202020204" pitchFamily="34" charset="0"/>
            </a:endParaRPr>
          </a:p>
        </p:txBody>
      </p:sp>
      <p:pic>
        <p:nvPicPr>
          <p:cNvPr id="5" name="15 Worst Business Decisions Ev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6800030" y="4736818"/>
            <a:ext cx="2019099" cy="1134856"/>
          </a:xfrm>
          <a:prstGeom prst="rect">
            <a:avLst/>
          </a:prstGeom>
          <a:noFill/>
          <a:effectLst>
            <a:outerShdw blurRad="101600" dist="38100" dir="2700000" sx="102000" sy="102000" algn="tl" rotWithShape="0">
              <a:prstClr val="black">
                <a:alpha val="40000"/>
              </a:prstClr>
            </a:outerShdw>
          </a:effectLst>
        </p:spPr>
      </p:pic>
    </p:spTree>
    <p:extLst>
      <p:ext uri="{BB962C8B-B14F-4D97-AF65-F5344CB8AC3E}">
        <p14:creationId xmlns:p14="http://schemas.microsoft.com/office/powerpoint/2010/main" val="142826091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4000" dirty="0" smtClean="0"/>
              <a:t>3.2.2 </a:t>
            </a:r>
            <a:r>
              <a:rPr lang="en-GB" sz="4000" dirty="0"/>
              <a:t>– </a:t>
            </a:r>
            <a:r>
              <a:rPr lang="en-GB" sz="4000" dirty="0" smtClean="0"/>
              <a:t>Types of Information</a:t>
            </a:r>
            <a:endParaRPr lang="en-GB" sz="4000" b="1" dirty="0" smtClean="0"/>
          </a:p>
        </p:txBody>
      </p:sp>
      <p:sp>
        <p:nvSpPr>
          <p:cNvPr id="34" name="Rectangle 33"/>
          <p:cNvSpPr/>
          <p:nvPr/>
        </p:nvSpPr>
        <p:spPr>
          <a:xfrm>
            <a:off x="323528" y="1124744"/>
            <a:ext cx="8496944"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Market research can find out:</a:t>
            </a:r>
          </a:p>
          <a:p>
            <a:pPr marL="519113"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Quantitative information, which answers questions about the quantity of something, e.g. ‘How many sport shoes were sold in the month of May?’ or ‘What percentage of children drink a certain sort of cola?’</a:t>
            </a:r>
          </a:p>
          <a:p>
            <a:pPr marL="519113" indent="-23177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Qualitative information which answers questions where an opinion or judgement is necessary, e.g. ‘What do customers like about a particular product?’ or ‘Why do more women than men buy the company’s products?’</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Both types of information can be gathered as a result of:</a:t>
            </a:r>
          </a:p>
          <a:p>
            <a:pPr marL="573088" indent="-285750">
              <a:buClr>
                <a:srgbClr val="00B050"/>
              </a:buClr>
              <a:buFont typeface="Arial" panose="020B0604020202020204" pitchFamily="34" charset="0"/>
              <a:buChar char="•"/>
            </a:pPr>
            <a:r>
              <a:rPr lang="en-US" sz="1600" b="1" dirty="0" smtClean="0">
                <a:solidFill>
                  <a:srgbClr val="FF0000"/>
                </a:solidFill>
                <a:latin typeface="Arial" panose="020B0604020202020204" pitchFamily="34" charset="0"/>
                <a:cs typeface="Arial" panose="020B0604020202020204" pitchFamily="34" charset="0"/>
              </a:rPr>
              <a:t>Primary research</a:t>
            </a:r>
            <a:r>
              <a:rPr lang="en-US" sz="1600" dirty="0" smtClean="0">
                <a:latin typeface="Arial" panose="020B0604020202020204" pitchFamily="34" charset="0"/>
                <a:cs typeface="Arial" panose="020B0604020202020204" pitchFamily="34" charset="0"/>
              </a:rPr>
              <a:t>, or field research</a:t>
            </a:r>
          </a:p>
          <a:p>
            <a:pPr marL="573088" indent="-285750">
              <a:buClr>
                <a:srgbClr val="00B050"/>
              </a:buClr>
              <a:buFont typeface="Arial" panose="020B0604020202020204" pitchFamily="34" charset="0"/>
              <a:buChar char="•"/>
            </a:pPr>
            <a:r>
              <a:rPr lang="en-US" sz="1600" b="1" dirty="0" smtClean="0">
                <a:solidFill>
                  <a:srgbClr val="FF0000"/>
                </a:solidFill>
                <a:latin typeface="Arial" panose="020B0604020202020204" pitchFamily="34" charset="0"/>
                <a:cs typeface="Arial" panose="020B0604020202020204" pitchFamily="34" charset="0"/>
              </a:rPr>
              <a:t>Secondary research</a:t>
            </a:r>
            <a:r>
              <a:rPr lang="en-US" sz="1600" dirty="0" smtClean="0">
                <a:latin typeface="Arial" panose="020B0604020202020204" pitchFamily="34" charset="0"/>
                <a:cs typeface="Arial" panose="020B0604020202020204" pitchFamily="34" charset="0"/>
              </a:rPr>
              <a:t>, or desk research.</a:t>
            </a:r>
          </a:p>
          <a:p>
            <a:pPr>
              <a:buClr>
                <a:srgbClr val="00B050"/>
              </a:buClr>
            </a:pPr>
            <a:r>
              <a:rPr lang="en-US" sz="1600" b="1" dirty="0" smtClean="0">
                <a:latin typeface="Arial" panose="020B0604020202020204" pitchFamily="34" charset="0"/>
                <a:cs typeface="Arial" panose="020B0604020202020204" pitchFamily="34" charset="0"/>
              </a:rPr>
              <a:t>Primary Research</a:t>
            </a:r>
            <a:endParaRPr lang="en-US" sz="160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Primary research, </a:t>
            </a:r>
            <a:r>
              <a:rPr lang="en-US" sz="1600" dirty="0">
                <a:latin typeface="Arial" panose="020B0604020202020204" pitchFamily="34" charset="0"/>
                <a:cs typeface="Arial" panose="020B0604020202020204" pitchFamily="34" charset="0"/>
              </a:rPr>
              <a:t>o</a:t>
            </a:r>
            <a:r>
              <a:rPr lang="en-US" sz="1600" dirty="0" smtClean="0">
                <a:latin typeface="Arial" panose="020B0604020202020204" pitchFamily="34" charset="0"/>
                <a:cs typeface="Arial" panose="020B0604020202020204" pitchFamily="34" charset="0"/>
              </a:rPr>
              <a:t>r field research, is the collection and collation or original data. It involves direct contact with potential or existing customers.</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This research will usually have been planned and carried out by people who want to use this data; it is first-hand. It can be an expensive way to gather information and will usually be for a specific purpose, i.e. to test the market to see if a new product would be likely to succeed.</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There are various type of primary research methods:</a:t>
            </a:r>
          </a:p>
          <a:p>
            <a:pPr marL="571500" indent="-285750">
              <a:buClr>
                <a:srgbClr val="00B050"/>
              </a:buClr>
              <a:buFont typeface="Arial" panose="020B0604020202020204" pitchFamily="34" charset="0"/>
              <a:buChar char="•"/>
            </a:pPr>
            <a:r>
              <a:rPr lang="en-US" sz="1600" b="1" dirty="0" smtClean="0">
                <a:solidFill>
                  <a:srgbClr val="FF0000"/>
                </a:solidFill>
                <a:latin typeface="Arial" panose="020B0604020202020204" pitchFamily="34" charset="0"/>
                <a:cs typeface="Arial" panose="020B0604020202020204" pitchFamily="34" charset="0"/>
              </a:rPr>
              <a:t>Questionnaires</a:t>
            </a:r>
            <a:endParaRPr lang="en-US" sz="1600" dirty="0" smtClean="0">
              <a:solidFill>
                <a:srgbClr val="FF0000"/>
              </a:solidFill>
              <a:latin typeface="Arial" panose="020B0604020202020204" pitchFamily="34" charset="0"/>
              <a:cs typeface="Arial" panose="020B0604020202020204" pitchFamily="34" charset="0"/>
            </a:endParaRPr>
          </a:p>
          <a:p>
            <a:pPr marL="571500" indent="-2857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Interviews</a:t>
            </a:r>
          </a:p>
          <a:p>
            <a:pPr marL="571500" indent="-2857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Focus groups</a:t>
            </a:r>
          </a:p>
          <a:p>
            <a:pPr marL="571500" indent="-285750">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observation</a:t>
            </a:r>
          </a:p>
        </p:txBody>
      </p:sp>
      <p:sp>
        <p:nvSpPr>
          <p:cNvPr id="5" name="TextBox 4"/>
          <p:cNvSpPr txBox="1"/>
          <p:nvPr/>
        </p:nvSpPr>
        <p:spPr>
          <a:xfrm>
            <a:off x="3491880" y="5589240"/>
            <a:ext cx="4320480" cy="584775"/>
          </a:xfrm>
          <a:prstGeom prst="rect">
            <a:avLst/>
          </a:prstGeom>
          <a:noFill/>
        </p:spPr>
        <p:txBody>
          <a:bodyPr wrap="square" rtlCol="0">
            <a:spAutoFit/>
          </a:bodyPr>
          <a:lstStyle/>
          <a:p>
            <a:r>
              <a:rPr lang="en-US" sz="1600" i="1" dirty="0" smtClean="0"/>
              <a:t>Note: Questionnaires, interviews and focus groups are different kinds of survey.</a:t>
            </a:r>
            <a:endParaRPr lang="en-GB" sz="1600" i="1" dirty="0"/>
          </a:p>
        </p:txBody>
      </p:sp>
      <p:sp>
        <p:nvSpPr>
          <p:cNvPr id="6" name="Round Same Side Corner Rectangle 5">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143</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278665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04856" cy="625434"/>
          </a:xfrm>
        </p:spPr>
        <p:txBody>
          <a:bodyPr>
            <a:noAutofit/>
          </a:bodyPr>
          <a:lstStyle/>
          <a:p>
            <a:r>
              <a:rPr lang="en-GB" sz="3400" dirty="0" smtClean="0"/>
              <a:t>3.2.2 </a:t>
            </a:r>
            <a:r>
              <a:rPr lang="en-GB" sz="3400" dirty="0"/>
              <a:t>– </a:t>
            </a:r>
            <a:r>
              <a:rPr lang="en-GB" sz="3400" dirty="0" smtClean="0"/>
              <a:t>The process of Primary Research</a:t>
            </a:r>
            <a:endParaRPr lang="en-GB" sz="3400" b="1" dirty="0" smtClean="0"/>
          </a:p>
        </p:txBody>
      </p:sp>
      <p:sp>
        <p:nvSpPr>
          <p:cNvPr id="34" name="Rectangle 33"/>
          <p:cNvSpPr/>
          <p:nvPr/>
        </p:nvSpPr>
        <p:spPr>
          <a:xfrm>
            <a:off x="323528" y="1124744"/>
            <a:ext cx="8496944" cy="58477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To undertake primary research, a business will normally go through a number of stages, as summarized below:</a:t>
            </a:r>
          </a:p>
        </p:txBody>
      </p:sp>
      <p:sp>
        <p:nvSpPr>
          <p:cNvPr id="2" name="TextBox 1"/>
          <p:cNvSpPr txBox="1"/>
          <p:nvPr/>
        </p:nvSpPr>
        <p:spPr>
          <a:xfrm>
            <a:off x="323528" y="1725105"/>
            <a:ext cx="2304256" cy="523220"/>
          </a:xfrm>
          <a:prstGeom prst="rect">
            <a:avLst/>
          </a:prstGeom>
          <a:solidFill>
            <a:srgbClr val="FFD03B"/>
          </a:solidFill>
        </p:spPr>
        <p:txBody>
          <a:bodyPr wrap="square" lIns="45720" rIns="45720" rtlCol="0">
            <a:spAutoFit/>
          </a:bodyPr>
          <a:lstStyle/>
          <a:p>
            <a:r>
              <a:rPr lang="en-US" sz="1400" b="1" dirty="0" smtClean="0"/>
              <a:t>1</a:t>
            </a:r>
            <a:r>
              <a:rPr lang="en-US" sz="1400" dirty="0" smtClean="0"/>
              <a:t> What is the purpose of the market research?</a:t>
            </a:r>
            <a:endParaRPr lang="en-GB" sz="1400" dirty="0"/>
          </a:p>
        </p:txBody>
      </p:sp>
      <p:sp>
        <p:nvSpPr>
          <p:cNvPr id="6" name="TextBox 5"/>
          <p:cNvSpPr txBox="1"/>
          <p:nvPr/>
        </p:nvSpPr>
        <p:spPr>
          <a:xfrm>
            <a:off x="323528" y="2617748"/>
            <a:ext cx="2304256" cy="523220"/>
          </a:xfrm>
          <a:prstGeom prst="rect">
            <a:avLst/>
          </a:prstGeom>
          <a:solidFill>
            <a:srgbClr val="FFD03B"/>
          </a:solidFill>
        </p:spPr>
        <p:txBody>
          <a:bodyPr wrap="square" lIns="45720" rIns="45720" rtlCol="0">
            <a:spAutoFit/>
          </a:bodyPr>
          <a:lstStyle/>
          <a:p>
            <a:r>
              <a:rPr lang="en-US" sz="1400" b="1" dirty="0" smtClean="0"/>
              <a:t>2</a:t>
            </a:r>
            <a:r>
              <a:rPr lang="en-US" sz="1400" dirty="0" smtClean="0"/>
              <a:t> Decide on the most suitable method of research</a:t>
            </a:r>
            <a:endParaRPr lang="en-GB" sz="1400" dirty="0"/>
          </a:p>
        </p:txBody>
      </p:sp>
      <p:sp>
        <p:nvSpPr>
          <p:cNvPr id="7" name="TextBox 6"/>
          <p:cNvSpPr txBox="1"/>
          <p:nvPr/>
        </p:nvSpPr>
        <p:spPr>
          <a:xfrm>
            <a:off x="323528" y="3482424"/>
            <a:ext cx="2304256" cy="738664"/>
          </a:xfrm>
          <a:prstGeom prst="rect">
            <a:avLst/>
          </a:prstGeom>
          <a:solidFill>
            <a:srgbClr val="FFD03B"/>
          </a:solidFill>
        </p:spPr>
        <p:txBody>
          <a:bodyPr wrap="square" lIns="45720" rIns="45720" rtlCol="0">
            <a:spAutoFit/>
          </a:bodyPr>
          <a:lstStyle/>
          <a:p>
            <a:r>
              <a:rPr lang="en-US" sz="1400" b="1" dirty="0" smtClean="0"/>
              <a:t>3</a:t>
            </a:r>
            <a:r>
              <a:rPr lang="en-US" sz="1400" dirty="0" smtClean="0"/>
              <a:t> Decide on the size of sample needed and who is going to be asked</a:t>
            </a:r>
            <a:endParaRPr lang="en-GB" sz="1400" dirty="0"/>
          </a:p>
        </p:txBody>
      </p:sp>
      <p:sp>
        <p:nvSpPr>
          <p:cNvPr id="8" name="TextBox 7"/>
          <p:cNvSpPr txBox="1"/>
          <p:nvPr/>
        </p:nvSpPr>
        <p:spPr>
          <a:xfrm>
            <a:off x="323528" y="4437112"/>
            <a:ext cx="2304256" cy="307777"/>
          </a:xfrm>
          <a:prstGeom prst="rect">
            <a:avLst/>
          </a:prstGeom>
          <a:solidFill>
            <a:srgbClr val="FFD03B"/>
          </a:solidFill>
        </p:spPr>
        <p:txBody>
          <a:bodyPr wrap="square" lIns="45720" rIns="45720" rtlCol="0">
            <a:spAutoFit/>
          </a:bodyPr>
          <a:lstStyle/>
          <a:p>
            <a:r>
              <a:rPr lang="en-US" sz="1400" b="1" dirty="0" smtClean="0"/>
              <a:t>4</a:t>
            </a:r>
            <a:r>
              <a:rPr lang="en-US" sz="1400" dirty="0" smtClean="0"/>
              <a:t> Carry out the research</a:t>
            </a:r>
            <a:endParaRPr lang="en-GB" sz="1400" dirty="0"/>
          </a:p>
        </p:txBody>
      </p:sp>
      <p:sp>
        <p:nvSpPr>
          <p:cNvPr id="9" name="TextBox 8"/>
          <p:cNvSpPr txBox="1"/>
          <p:nvPr/>
        </p:nvSpPr>
        <p:spPr>
          <a:xfrm>
            <a:off x="323528" y="5013176"/>
            <a:ext cx="2304256" cy="523220"/>
          </a:xfrm>
          <a:prstGeom prst="rect">
            <a:avLst/>
          </a:prstGeom>
          <a:solidFill>
            <a:srgbClr val="FFD03B"/>
          </a:solidFill>
        </p:spPr>
        <p:txBody>
          <a:bodyPr wrap="square" lIns="45720" rIns="45720" rtlCol="0">
            <a:spAutoFit/>
          </a:bodyPr>
          <a:lstStyle/>
          <a:p>
            <a:r>
              <a:rPr lang="en-US" sz="1400" b="1" dirty="0" smtClean="0"/>
              <a:t>5</a:t>
            </a:r>
            <a:r>
              <a:rPr lang="en-US" sz="1400" dirty="0" smtClean="0"/>
              <a:t> Collate the data and analyse the results</a:t>
            </a:r>
            <a:endParaRPr lang="en-GB" sz="1400" dirty="0"/>
          </a:p>
        </p:txBody>
      </p:sp>
      <p:sp>
        <p:nvSpPr>
          <p:cNvPr id="10" name="TextBox 9"/>
          <p:cNvSpPr txBox="1"/>
          <p:nvPr/>
        </p:nvSpPr>
        <p:spPr>
          <a:xfrm>
            <a:off x="323528" y="5786100"/>
            <a:ext cx="2304256" cy="523220"/>
          </a:xfrm>
          <a:prstGeom prst="rect">
            <a:avLst/>
          </a:prstGeom>
          <a:solidFill>
            <a:srgbClr val="FFD03B"/>
          </a:solidFill>
        </p:spPr>
        <p:txBody>
          <a:bodyPr wrap="square" lIns="45720" rIns="45720" rtlCol="0">
            <a:spAutoFit/>
          </a:bodyPr>
          <a:lstStyle/>
          <a:p>
            <a:r>
              <a:rPr lang="en-US" sz="1400" b="1" dirty="0" smtClean="0"/>
              <a:t>6</a:t>
            </a:r>
            <a:r>
              <a:rPr lang="en-US" sz="1400" dirty="0" smtClean="0"/>
              <a:t> Produce a report of the findings</a:t>
            </a:r>
            <a:endParaRPr lang="en-GB" sz="1400" dirty="0"/>
          </a:p>
        </p:txBody>
      </p:sp>
      <p:graphicFrame>
        <p:nvGraphicFramePr>
          <p:cNvPr id="3" name="Table 2"/>
          <p:cNvGraphicFramePr>
            <a:graphicFrameLocks noGrp="1"/>
          </p:cNvGraphicFramePr>
          <p:nvPr>
            <p:extLst>
              <p:ext uri="{D42A27DB-BD31-4B8C-83A1-F6EECF244321}">
                <p14:modId xmlns:p14="http://schemas.microsoft.com/office/powerpoint/2010/main" val="3276334341"/>
              </p:ext>
            </p:extLst>
          </p:nvPr>
        </p:nvGraphicFramePr>
        <p:xfrm>
          <a:off x="2699792" y="1709300"/>
          <a:ext cx="6120680" cy="4896828"/>
        </p:xfrm>
        <a:graphic>
          <a:graphicData uri="http://schemas.openxmlformats.org/drawingml/2006/table">
            <a:tbl>
              <a:tblPr firstRow="1" bandRow="1">
                <a:tableStyleId>{2D5ABB26-0587-4C30-8999-92F81FD0307C}</a:tableStyleId>
              </a:tblPr>
              <a:tblGrid>
                <a:gridCol w="6120680"/>
              </a:tblGrid>
              <a:tr h="855604">
                <a:tc>
                  <a:txBody>
                    <a:bodyPr/>
                    <a:lstStyle/>
                    <a:p>
                      <a:r>
                        <a:rPr lang="en-US" sz="1400" dirty="0" smtClean="0">
                          <a:latin typeface="Arial" panose="020B0604020202020204" pitchFamily="34" charset="0"/>
                          <a:cs typeface="Arial" panose="020B0604020202020204" pitchFamily="34" charset="0"/>
                        </a:rPr>
                        <a:t>What do they want to find out? What information will be needed? What action will be taken as a result of the research? This will affect the type of market research undertaken.</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6104">
                <a:tc>
                  <a:txBody>
                    <a:bodyPr/>
                    <a:lstStyle/>
                    <a:p>
                      <a:r>
                        <a:rPr lang="en-US" sz="1400" dirty="0" smtClean="0">
                          <a:latin typeface="Arial" panose="020B0604020202020204" pitchFamily="34" charset="0"/>
                          <a:cs typeface="Arial" panose="020B0604020202020204" pitchFamily="34" charset="0"/>
                        </a:rPr>
                        <a:t>Will more than one method be necessary?</a:t>
                      </a:r>
                      <a:r>
                        <a:rPr lang="en-US" sz="1400" baseline="0" dirty="0" smtClean="0">
                          <a:latin typeface="Arial" panose="020B0604020202020204" pitchFamily="34" charset="0"/>
                          <a:cs typeface="Arial" panose="020B0604020202020204" pitchFamily="34" charset="0"/>
                        </a:rPr>
                        <a:t> Will just secondary research be sufficient or will primary be needed as well? The cost of the research and the time required will need to be taken into account.</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606">
                <a:tc>
                  <a:txBody>
                    <a:bodyPr/>
                    <a:lstStyle/>
                    <a:p>
                      <a:r>
                        <a:rPr lang="en-US" sz="1400" dirty="0" smtClean="0">
                          <a:latin typeface="Arial" panose="020B0604020202020204" pitchFamily="34" charset="0"/>
                          <a:cs typeface="Arial" panose="020B0604020202020204" pitchFamily="34" charset="0"/>
                        </a:rPr>
                        <a:t>How big will the sample size need to be to keep costs down but get a sufficiently</a:t>
                      </a:r>
                      <a:r>
                        <a:rPr lang="en-US" sz="1400" baseline="0" dirty="0" smtClean="0">
                          <a:latin typeface="Arial" panose="020B0604020202020204" pitchFamily="34" charset="0"/>
                          <a:cs typeface="Arial" panose="020B0604020202020204" pitchFamily="34" charset="0"/>
                        </a:rPr>
                        <a:t> accurate result? Which different groups of people will need to be included in the survey? Different age and income groups? </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8640">
                <a:tc>
                  <a:txBody>
                    <a:bodyPr/>
                    <a:lstStyle/>
                    <a:p>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80">
                <a:tc>
                  <a:txBody>
                    <a:bodyPr/>
                    <a:lstStyle/>
                    <a:p>
                      <a:r>
                        <a:rPr lang="en-US" sz="1400" dirty="0" smtClean="0">
                          <a:latin typeface="Arial" panose="020B0604020202020204" pitchFamily="34" charset="0"/>
                          <a:cs typeface="Arial" panose="020B0604020202020204" pitchFamily="34" charset="0"/>
                        </a:rPr>
                        <a:t>This information will need to be put together and the data analysed. What does it seem to show?</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606">
                <a:tc>
                  <a:txBody>
                    <a:bodyPr/>
                    <a:lstStyle/>
                    <a:p>
                      <a:r>
                        <a:rPr lang="en-US" sz="1400" dirty="0" smtClean="0">
                          <a:latin typeface="Arial" panose="020B0604020202020204" pitchFamily="34" charset="0"/>
                          <a:cs typeface="Arial" panose="020B0604020202020204" pitchFamily="34" charset="0"/>
                        </a:rPr>
                        <a:t>A report will be produced showing the findings, including a</a:t>
                      </a:r>
                      <a:r>
                        <a:rPr lang="en-US" sz="1400" baseline="0" dirty="0" smtClean="0">
                          <a:latin typeface="Arial" panose="020B0604020202020204" pitchFamily="34" charset="0"/>
                          <a:cs typeface="Arial" panose="020B0604020202020204" pitchFamily="34" charset="0"/>
                        </a:rPr>
                        <a:t> summary of the research findings and conclusions drawn based on these results. Recommendations should be made as to what actions are necessary as a result of the research; these should be based on the conclusions.</a:t>
                      </a:r>
                      <a:endParaRPr lang="en-GB" sz="1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cxnSp>
        <p:nvCxnSpPr>
          <p:cNvPr id="11" name="Straight Arrow Connector 10"/>
          <p:cNvCxnSpPr>
            <a:stCxn id="2" idx="2"/>
            <a:endCxn id="6" idx="0"/>
          </p:cNvCxnSpPr>
          <p:nvPr/>
        </p:nvCxnSpPr>
        <p:spPr>
          <a:xfrm>
            <a:off x="1475656" y="2248325"/>
            <a:ext cx="0" cy="36942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6" idx="2"/>
            <a:endCxn id="7" idx="0"/>
          </p:cNvCxnSpPr>
          <p:nvPr/>
        </p:nvCxnSpPr>
        <p:spPr>
          <a:xfrm>
            <a:off x="1475656" y="3140968"/>
            <a:ext cx="0" cy="34145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2"/>
            <a:endCxn id="8" idx="0"/>
          </p:cNvCxnSpPr>
          <p:nvPr/>
        </p:nvCxnSpPr>
        <p:spPr>
          <a:xfrm>
            <a:off x="1475656" y="4221088"/>
            <a:ext cx="0" cy="21602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8" idx="2"/>
            <a:endCxn id="9" idx="0"/>
          </p:cNvCxnSpPr>
          <p:nvPr/>
        </p:nvCxnSpPr>
        <p:spPr>
          <a:xfrm>
            <a:off x="1475656" y="4744889"/>
            <a:ext cx="0" cy="26828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9" idx="2"/>
            <a:endCxn id="10" idx="0"/>
          </p:cNvCxnSpPr>
          <p:nvPr/>
        </p:nvCxnSpPr>
        <p:spPr>
          <a:xfrm>
            <a:off x="1475656" y="5536396"/>
            <a:ext cx="0" cy="24970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09372" y="6309320"/>
            <a:ext cx="2523448" cy="276999"/>
          </a:xfrm>
          <a:prstGeom prst="rect">
            <a:avLst/>
          </a:prstGeom>
          <a:noFill/>
        </p:spPr>
        <p:txBody>
          <a:bodyPr wrap="none" rtlCol="0">
            <a:spAutoFit/>
          </a:bodyPr>
          <a:lstStyle/>
          <a:p>
            <a:r>
              <a:rPr lang="en-US" sz="1200" b="1" dirty="0" smtClean="0"/>
              <a:t>The stages of Primary Research</a:t>
            </a:r>
            <a:endParaRPr lang="en-GB" sz="1200" b="1" dirty="0"/>
          </a:p>
        </p:txBody>
      </p:sp>
      <p:sp>
        <p:nvSpPr>
          <p:cNvPr id="18" name="Round Same Side Corner Rectangle 17">
            <a:hlinkClick r:id="" action="ppaction://noaction"/>
          </p:cNvPr>
          <p:cNvSpPr/>
          <p:nvPr/>
        </p:nvSpPr>
        <p:spPr>
          <a:xfrm>
            <a:off x="6444208"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144</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882606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terms/"/>
    <ds:schemaRef ds:uri="http://schemas.openxmlformats.org/package/2006/metadata/core-properties"/>
    <ds:schemaRef ds:uri="http://schemas.microsoft.com/office/2006/metadata/properties"/>
    <ds:schemaRef ds:uri="http://purl.org/dc/elements/1.1/"/>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Enderoth</Template>
  <TotalTime>43421</TotalTime>
  <Words>5937</Words>
  <Application>Microsoft Office PowerPoint</Application>
  <PresentationFormat>On-screen Show (4:3)</PresentationFormat>
  <Paragraphs>535</Paragraphs>
  <Slides>36</Slides>
  <Notes>36</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Lucida Sans Unicode</vt:lpstr>
      <vt:lpstr>Times New Roman</vt:lpstr>
      <vt:lpstr>Verdana</vt:lpstr>
      <vt:lpstr>Wingdings 2</vt:lpstr>
      <vt:lpstr>Wingdings 3</vt:lpstr>
      <vt:lpstr>Enderoth</vt:lpstr>
      <vt:lpstr>PowerPoint Presentation</vt:lpstr>
      <vt:lpstr>How to Answer a Paper 2 Question</vt:lpstr>
      <vt:lpstr>Assignment Scenario</vt:lpstr>
      <vt:lpstr>3.2 – Definitions to Learn</vt:lpstr>
      <vt:lpstr>3.2.1 – Product &amp; Market Orientated Businesses</vt:lpstr>
      <vt:lpstr>3.2.1 – Product &amp; Market Orientated Businesses</vt:lpstr>
      <vt:lpstr>3.2.1 – Why is Market Research Needed</vt:lpstr>
      <vt:lpstr>3.2.2 – Types of Information</vt:lpstr>
      <vt:lpstr>3.2.2 – The process of Primary Research</vt:lpstr>
      <vt:lpstr>3.2.2 – Methods of Primary Research</vt:lpstr>
      <vt:lpstr>3.2.2 – Methods of Primary Research</vt:lpstr>
      <vt:lpstr>3.2.2 – Methods of Primary Research</vt:lpstr>
      <vt:lpstr>3.2.2 – Methods of Primary Research</vt:lpstr>
      <vt:lpstr>3.2.2 – Methods of Primary Research</vt:lpstr>
      <vt:lpstr>3.2.2 – Methods of Primary Research</vt:lpstr>
      <vt:lpstr>3.2.2 – Methods of Secondary Research</vt:lpstr>
      <vt:lpstr>3.2.2 – External Sources of Information</vt:lpstr>
      <vt:lpstr>3.2.3 – External Sources of Information</vt:lpstr>
      <vt:lpstr>3.2.3 – External Sources of Information</vt:lpstr>
      <vt:lpstr>3.2.3 – External Sources of Information</vt:lpstr>
      <vt:lpstr>3.2.4 – Who carries out Market Research</vt:lpstr>
      <vt:lpstr>3.2.4 – Accuracy of Market Research Data</vt:lpstr>
      <vt:lpstr>3.2.4 – Accuracy of Market Research Data</vt:lpstr>
      <vt:lpstr>3.2.4 – Revision Summary – Primary Research</vt:lpstr>
      <vt:lpstr>3.2.4 – Revision Summary – Secondary Research</vt:lpstr>
      <vt:lpstr>3.2.4 – Accuracy of Market Research Data</vt:lpstr>
      <vt:lpstr>3.2.4 – How to design and use a questionnaire</vt:lpstr>
      <vt:lpstr>3.2.4 – How to design and use a questionnaire</vt:lpstr>
      <vt:lpstr>3.2.4 – How to design and use a questionnaire</vt:lpstr>
      <vt:lpstr>3.2.5 – Presentation of Data from Market Research</vt:lpstr>
      <vt:lpstr>3.2.5 – Presentation of Data from Market Research</vt:lpstr>
      <vt:lpstr>3.2.5 – Revision Summary – Presentation of Data</vt:lpstr>
      <vt:lpstr>3.2.5 – Presentation of Data from Market Research</vt:lpstr>
      <vt:lpstr>3.2.5 – Presentation of Data from Market Research</vt:lpstr>
      <vt:lpstr>3.2.4 – Exam Styled Questions – Paper 1</vt:lpstr>
      <vt:lpstr>3.2.4 – Exam Styled Questions – Paper 1</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1475</cp:revision>
  <cp:lastPrinted>2014-01-22T18:25:48Z</cp:lastPrinted>
  <dcterms:created xsi:type="dcterms:W3CDTF">2008-03-12T11:01:44Z</dcterms:created>
  <dcterms:modified xsi:type="dcterms:W3CDTF">2016-05-29T16:31:24Z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